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 id="288" r:id="rId33"/>
    <p:sldId id="287"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6"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2"/>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66E7F-B3F5-3E41-AF63-E4A8727477C9}" type="datetimeFigureOut">
              <a:rPr kumimoji="1" lang="zh-CN" altLang="en-US" smtClean="0"/>
              <a:t>2018/9/26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99BF8-13EC-624D-ABBC-11E88C1CEB19}" type="slidenum">
              <a:rPr kumimoji="1" lang="zh-CN" altLang="en-US" smtClean="0"/>
              <a:t>‹#›</a:t>
            </a:fld>
            <a:endParaRPr kumimoji="1" lang="zh-CN" altLang="en-US"/>
          </a:p>
        </p:txBody>
      </p:sp>
    </p:spTree>
    <p:extLst>
      <p:ext uri="{BB962C8B-B14F-4D97-AF65-F5344CB8AC3E}">
        <p14:creationId xmlns:p14="http://schemas.microsoft.com/office/powerpoint/2010/main" val="25577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Long the off-the-run and short the on-the-run bond, Japanese convertible bond arbitrage, long high-yielding versus short low-yielding European bond.</a:t>
            </a:r>
            <a:endParaRPr kumimoji="1" lang="zh-CN" altLang="en-US" dirty="0"/>
          </a:p>
        </p:txBody>
      </p:sp>
      <p:sp>
        <p:nvSpPr>
          <p:cNvPr id="4" name="灯片编号占位符 3"/>
          <p:cNvSpPr>
            <a:spLocks noGrp="1"/>
          </p:cNvSpPr>
          <p:nvPr>
            <p:ph type="sldNum" sz="quarter" idx="5"/>
          </p:nvPr>
        </p:nvSpPr>
        <p:spPr/>
        <p:txBody>
          <a:bodyPr/>
          <a:lstStyle/>
          <a:p>
            <a:fld id="{2AF99BF8-13EC-624D-ABBC-11E88C1CEB19}" type="slidenum">
              <a:rPr kumimoji="1" lang="zh-CN" altLang="en-US" smtClean="0"/>
              <a:t>4</a:t>
            </a:fld>
            <a:endParaRPr kumimoji="1" lang="zh-CN" altLang="en-US"/>
          </a:p>
        </p:txBody>
      </p:sp>
    </p:spTree>
    <p:extLst>
      <p:ext uri="{BB962C8B-B14F-4D97-AF65-F5344CB8AC3E}">
        <p14:creationId xmlns:p14="http://schemas.microsoft.com/office/powerpoint/2010/main" val="3264417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High leverage generate high risk. To control it, LTCM made the target ceiling risk level set to the volatility of an unleveraged position in US equities ( and the fund was advertised to investors as such).</a:t>
            </a:r>
            <a:endParaRPr kumimoji="1" lang="zh-CN" altLang="en-US" dirty="0"/>
          </a:p>
        </p:txBody>
      </p:sp>
      <p:sp>
        <p:nvSpPr>
          <p:cNvPr id="4" name="灯片编号占位符 3"/>
          <p:cNvSpPr>
            <a:spLocks noGrp="1"/>
          </p:cNvSpPr>
          <p:nvPr>
            <p:ph type="sldNum" sz="quarter" idx="5"/>
          </p:nvPr>
        </p:nvSpPr>
        <p:spPr/>
        <p:txBody>
          <a:bodyPr/>
          <a:lstStyle/>
          <a:p>
            <a:fld id="{2AF99BF8-13EC-624D-ABBC-11E88C1CEB19}" type="slidenum">
              <a:rPr kumimoji="1" lang="zh-CN" altLang="en-US" smtClean="0"/>
              <a:t>5</a:t>
            </a:fld>
            <a:endParaRPr kumimoji="1" lang="zh-CN" altLang="en-US"/>
          </a:p>
        </p:txBody>
      </p:sp>
    </p:spTree>
    <p:extLst>
      <p:ext uri="{BB962C8B-B14F-4D97-AF65-F5344CB8AC3E}">
        <p14:creationId xmlns:p14="http://schemas.microsoft.com/office/powerpoint/2010/main" val="20760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V</a:t>
            </a:r>
            <a:endParaRPr kumimoji="1" lang="zh-CN" altLang="en-US" dirty="0"/>
          </a:p>
        </p:txBody>
      </p:sp>
      <p:sp>
        <p:nvSpPr>
          <p:cNvPr id="4" name="灯片编号占位符 3"/>
          <p:cNvSpPr>
            <a:spLocks noGrp="1"/>
          </p:cNvSpPr>
          <p:nvPr>
            <p:ph type="sldNum" sz="quarter" idx="5"/>
          </p:nvPr>
        </p:nvSpPr>
        <p:spPr/>
        <p:txBody>
          <a:bodyPr/>
          <a:lstStyle/>
          <a:p>
            <a:fld id="{2AF99BF8-13EC-624D-ABBC-11E88C1CEB19}" type="slidenum">
              <a:rPr kumimoji="1" lang="zh-CN" altLang="en-US" smtClean="0"/>
              <a:t>21</a:t>
            </a:fld>
            <a:endParaRPr kumimoji="1" lang="zh-CN" altLang="en-US"/>
          </a:p>
        </p:txBody>
      </p:sp>
    </p:spTree>
    <p:extLst>
      <p:ext uri="{BB962C8B-B14F-4D97-AF65-F5344CB8AC3E}">
        <p14:creationId xmlns:p14="http://schemas.microsoft.com/office/powerpoint/2010/main" val="1909110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CN" altLang="en-US"/>
              <a:t>单击此处编辑母版标题样式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9/26/18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9/26/18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
第二级
第三级
第四级
第五级</a:t>
            </a:r>
            <a:endParaRPr lang="en-US" dirty="0"/>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9/26/18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9/26/18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4" name="Content Placeholder 3"/>
          <p:cNvSpPr>
            <a:spLocks noGrp="1"/>
          </p:cNvSpPr>
          <p:nvPr>
            <p:ph sz="half" idx="2"/>
          </p:nvPr>
        </p:nvSpPr>
        <p:spPr>
          <a:xfrm>
            <a:off x="1257300" y="2909102"/>
            <a:ext cx="4800600" cy="2996398"/>
          </a:xfrm>
        </p:spPr>
        <p:txBody>
          <a:bodyPr/>
          <a:lstStyle/>
          <a:p>
            <a:pPr lvl="0"/>
            <a:r>
              <a:rPr lang="zh-CN" altLang="en-US"/>
              <a:t>编辑母版文本样式
第二级
第三级
第四级
第五级</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
第二级
第三级
第四级
第五级</a:t>
            </a:r>
            <a:endParaRPr lang="en-US" dirty="0"/>
          </a:p>
        </p:txBody>
      </p:sp>
      <p:sp>
        <p:nvSpPr>
          <p:cNvPr id="6" name="Content Placeholder 5"/>
          <p:cNvSpPr>
            <a:spLocks noGrp="1"/>
          </p:cNvSpPr>
          <p:nvPr>
            <p:ph sz="quarter" idx="4"/>
          </p:nvPr>
        </p:nvSpPr>
        <p:spPr>
          <a:xfrm>
            <a:off x="6633864" y="2909102"/>
            <a:ext cx="4800600" cy="2996398"/>
          </a:xfrm>
        </p:spPr>
        <p:txBody>
          <a:bodyPr/>
          <a:lstStyle/>
          <a:p>
            <a:pPr lvl="0"/>
            <a:r>
              <a:rPr lang="zh-CN" altLang="en-US"/>
              <a:t>编辑母版文本样式
第二级
第三级
第四级
第五级</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9/26/18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9/26/18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CN" altLang="en-US"/>
              <a:t>单击此处编辑母版标题样式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
第二级
第三级
第四级
第五级</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9/26/18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
第二级
第三级
第四级
第五级</a:t>
            </a:r>
            <a:endParaRPr lang="en-US" dirty="0"/>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9/26/18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CN" altLang="en-US"/>
              <a:t>编辑母版文本样式
第二级
第三级
第四级
第五级</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9/26/18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E825B1-CA3A-CC42-880C-0EF9E6DAF58E}"/>
              </a:ext>
            </a:extLst>
          </p:cNvPr>
          <p:cNvSpPr>
            <a:spLocks noGrp="1"/>
          </p:cNvSpPr>
          <p:nvPr>
            <p:ph type="ctrTitle"/>
          </p:nvPr>
        </p:nvSpPr>
        <p:spPr/>
        <p:txBody>
          <a:bodyPr/>
          <a:lstStyle/>
          <a:p>
            <a:r>
              <a:rPr kumimoji="1" lang="en-US" altLang="zh-CN" sz="5400" dirty="0"/>
              <a:t>Risk management lessons from Long—term capital management</a:t>
            </a:r>
            <a:endParaRPr kumimoji="1" lang="zh-CN" altLang="en-US" sz="5400" dirty="0"/>
          </a:p>
        </p:txBody>
      </p:sp>
      <p:sp>
        <p:nvSpPr>
          <p:cNvPr id="3" name="副标题 2">
            <a:extLst>
              <a:ext uri="{FF2B5EF4-FFF2-40B4-BE49-F238E27FC236}">
                <a16:creationId xmlns:a16="http://schemas.microsoft.com/office/drawing/2014/main" id="{81FD936F-8BEA-AB4C-9C5B-22A92AAA6BC4}"/>
              </a:ext>
            </a:extLst>
          </p:cNvPr>
          <p:cNvSpPr>
            <a:spLocks noGrp="1"/>
          </p:cNvSpPr>
          <p:nvPr>
            <p:ph type="subTitle" idx="1"/>
          </p:nvPr>
        </p:nvSpPr>
        <p:spPr/>
        <p:txBody>
          <a:bodyPr>
            <a:normAutofit lnSpcReduction="10000"/>
          </a:bodyPr>
          <a:lstStyle/>
          <a:p>
            <a:r>
              <a:rPr kumimoji="1" lang="en-US" altLang="zh-CN" dirty="0"/>
              <a:t>Author: Philippe </a:t>
            </a:r>
            <a:r>
              <a:rPr kumimoji="1" lang="en-US" altLang="zh-CN" dirty="0" err="1"/>
              <a:t>jorion</a:t>
            </a:r>
            <a:endParaRPr kumimoji="1" lang="en-US" altLang="zh-CN" dirty="0"/>
          </a:p>
          <a:p>
            <a:r>
              <a:rPr kumimoji="1" lang="en-US" altLang="zh-CN" dirty="0" err="1"/>
              <a:t>Presentor</a:t>
            </a:r>
            <a:r>
              <a:rPr kumimoji="1" lang="en-US" altLang="zh-CN" dirty="0"/>
              <a:t>: </a:t>
            </a:r>
            <a:r>
              <a:rPr kumimoji="1" lang="en-US" altLang="zh-CN" dirty="0" err="1"/>
              <a:t>Shuyu</a:t>
            </a:r>
            <a:r>
              <a:rPr kumimoji="1" lang="en-US" altLang="zh-CN" dirty="0"/>
              <a:t> </a:t>
            </a:r>
            <a:r>
              <a:rPr kumimoji="1" lang="en-US" altLang="zh-CN" dirty="0" err="1"/>
              <a:t>shang</a:t>
            </a:r>
            <a:endParaRPr kumimoji="1" lang="en-US" altLang="zh-CN" dirty="0"/>
          </a:p>
        </p:txBody>
      </p:sp>
    </p:spTree>
    <p:extLst>
      <p:ext uri="{BB962C8B-B14F-4D97-AF65-F5344CB8AC3E}">
        <p14:creationId xmlns:p14="http://schemas.microsoft.com/office/powerpoint/2010/main" val="10044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D8DF36-D3E1-6D46-B448-2BE96E08E75A}"/>
              </a:ext>
            </a:extLst>
          </p:cNvPr>
          <p:cNvSpPr>
            <a:spLocks noGrp="1"/>
          </p:cNvSpPr>
          <p:nvPr>
            <p:ph type="title"/>
          </p:nvPr>
        </p:nvSpPr>
        <p:spPr/>
        <p:txBody>
          <a:bodyPr/>
          <a:lstStyle/>
          <a:p>
            <a:r>
              <a:rPr kumimoji="1" lang="en-US" altLang="zh-CN" dirty="0"/>
              <a:t>Leverage back</a:t>
            </a:r>
            <a:endParaRPr kumimoji="1" lang="zh-CN" altLang="en-US" dirty="0"/>
          </a:p>
        </p:txBody>
      </p:sp>
      <p:sp>
        <p:nvSpPr>
          <p:cNvPr id="3" name="内容占位符 2">
            <a:extLst>
              <a:ext uri="{FF2B5EF4-FFF2-40B4-BE49-F238E27FC236}">
                <a16:creationId xmlns:a16="http://schemas.microsoft.com/office/drawing/2014/main" id="{92305CD0-3D86-6244-A938-0D6CAE435A1E}"/>
              </a:ext>
            </a:extLst>
          </p:cNvPr>
          <p:cNvSpPr>
            <a:spLocks noGrp="1"/>
          </p:cNvSpPr>
          <p:nvPr>
            <p:ph idx="1"/>
          </p:nvPr>
        </p:nvSpPr>
        <p:spPr/>
        <p:txBody>
          <a:bodyPr/>
          <a:lstStyle/>
          <a:p>
            <a:r>
              <a:rPr kumimoji="1" lang="en-US" altLang="zh-CN" dirty="0"/>
              <a:t>LTCM had a relative poor performance in the later stage (US stocks gained 33% in 1997).</a:t>
            </a:r>
          </a:p>
          <a:p>
            <a:r>
              <a:rPr kumimoji="1" lang="en-US" altLang="zh-CN" dirty="0"/>
              <a:t>The leverage of the fund had also decreased from 25 to 18 due to the asset growth.</a:t>
            </a:r>
          </a:p>
          <a:p>
            <a:r>
              <a:rPr kumimoji="1" lang="en-US" altLang="zh-CN" dirty="0"/>
              <a:t>To achieve the 40% returns it had become accustomed to, the firm had to assume greater leverage.</a:t>
            </a:r>
          </a:p>
          <a:p>
            <a:r>
              <a:rPr kumimoji="1" lang="en-US" altLang="zh-CN" dirty="0"/>
              <a:t>So LTCM returned $2.7 billion of capital to investors in 1997 while keeping total assets at $130 billion, explaining that ‘investment opportunities were not large and attractive enough’.</a:t>
            </a:r>
          </a:p>
          <a:p>
            <a:r>
              <a:rPr kumimoji="1" lang="en-US" altLang="zh-CN" dirty="0"/>
              <a:t>By shrinking the capital base to $4.7 billion, the leverage ratio went back up to 28, amplifying returns to investors that remained in the fund.</a:t>
            </a:r>
          </a:p>
          <a:p>
            <a:r>
              <a:rPr kumimoji="1" lang="en-US" altLang="zh-CN" dirty="0"/>
              <a:t>Unfortunately, this also increased the risks.</a:t>
            </a:r>
          </a:p>
        </p:txBody>
      </p:sp>
    </p:spTree>
    <p:extLst>
      <p:ext uri="{BB962C8B-B14F-4D97-AF65-F5344CB8AC3E}">
        <p14:creationId xmlns:p14="http://schemas.microsoft.com/office/powerpoint/2010/main" val="1587843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D4D8DE-7002-1A4E-A1C9-0DDCA0974069}"/>
              </a:ext>
            </a:extLst>
          </p:cNvPr>
          <p:cNvSpPr>
            <a:spLocks noGrp="1"/>
          </p:cNvSpPr>
          <p:nvPr>
            <p:ph type="title"/>
          </p:nvPr>
        </p:nvSpPr>
        <p:spPr/>
        <p:txBody>
          <a:bodyPr/>
          <a:lstStyle/>
          <a:p>
            <a:r>
              <a:rPr kumimoji="1" lang="en-US" altLang="zh-CN" dirty="0"/>
              <a:t>LTCM leverage and asset growth</a:t>
            </a:r>
            <a:endParaRPr kumimoji="1" lang="zh-CN" altLang="en-US" dirty="0"/>
          </a:p>
        </p:txBody>
      </p:sp>
      <p:pic>
        <p:nvPicPr>
          <p:cNvPr id="5" name="内容占位符 4">
            <a:extLst>
              <a:ext uri="{FF2B5EF4-FFF2-40B4-BE49-F238E27FC236}">
                <a16:creationId xmlns:a16="http://schemas.microsoft.com/office/drawing/2014/main" id="{A1E09D10-8FC2-854F-A834-7347670D6BEE}"/>
              </a:ext>
            </a:extLst>
          </p:cNvPr>
          <p:cNvPicPr>
            <a:picLocks noGrp="1" noChangeAspect="1"/>
          </p:cNvPicPr>
          <p:nvPr>
            <p:ph idx="1"/>
          </p:nvPr>
        </p:nvPicPr>
        <p:blipFill>
          <a:blip r:embed="rId2"/>
          <a:stretch>
            <a:fillRect/>
          </a:stretch>
        </p:blipFill>
        <p:spPr>
          <a:xfrm>
            <a:off x="3362178" y="1995488"/>
            <a:ext cx="6174384" cy="4391048"/>
          </a:xfrm>
        </p:spPr>
      </p:pic>
    </p:spTree>
    <p:extLst>
      <p:ext uri="{BB962C8B-B14F-4D97-AF65-F5344CB8AC3E}">
        <p14:creationId xmlns:p14="http://schemas.microsoft.com/office/powerpoint/2010/main" val="424324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418886-D39B-0444-933E-BD66BCF3761B}"/>
              </a:ext>
            </a:extLst>
          </p:cNvPr>
          <p:cNvSpPr>
            <a:spLocks noGrp="1"/>
          </p:cNvSpPr>
          <p:nvPr>
            <p:ph type="title"/>
          </p:nvPr>
        </p:nvSpPr>
        <p:spPr/>
        <p:txBody>
          <a:bodyPr/>
          <a:lstStyle/>
          <a:p>
            <a:r>
              <a:rPr kumimoji="1" lang="en-US" altLang="zh-CN" dirty="0"/>
              <a:t>Trouble began</a:t>
            </a:r>
            <a:endParaRPr kumimoji="1" lang="zh-CN" altLang="en-US" dirty="0"/>
          </a:p>
        </p:txBody>
      </p:sp>
      <p:sp>
        <p:nvSpPr>
          <p:cNvPr id="3" name="内容占位符 2">
            <a:extLst>
              <a:ext uri="{FF2B5EF4-FFF2-40B4-BE49-F238E27FC236}">
                <a16:creationId xmlns:a16="http://schemas.microsoft.com/office/drawing/2014/main" id="{1EBCAEBC-93DB-834A-BE0D-9C9E9B5E634F}"/>
              </a:ext>
            </a:extLst>
          </p:cNvPr>
          <p:cNvSpPr>
            <a:spLocks noGrp="1"/>
          </p:cNvSpPr>
          <p:nvPr>
            <p:ph idx="1"/>
          </p:nvPr>
        </p:nvSpPr>
        <p:spPr/>
        <p:txBody>
          <a:bodyPr>
            <a:normAutofit lnSpcReduction="10000"/>
          </a:bodyPr>
          <a:lstStyle/>
          <a:p>
            <a:r>
              <a:rPr kumimoji="1" lang="en-US" altLang="zh-CN" dirty="0"/>
              <a:t>Troubles began in May and June of 1998.</a:t>
            </a:r>
          </a:p>
          <a:p>
            <a:r>
              <a:rPr kumimoji="1" lang="en-US" altLang="zh-CN" dirty="0"/>
              <a:t>A downturn in the mortgage-backed securities market led to a 16% loss in LTCM’s capital, which dropped from $4.7 to $4.0 billion, thereby increasing leverage from 28 to 31.</a:t>
            </a:r>
          </a:p>
          <a:p>
            <a:r>
              <a:rPr kumimoji="1" lang="en-US" altLang="zh-CN" dirty="0"/>
              <a:t>Then came 17 August. Russia announced that its was ‘restructuring’ its bond payments. It defaulted on its debt. This bombshell led to a reassessment of credit and sovereign risks across all financial markets.</a:t>
            </a:r>
          </a:p>
          <a:p>
            <a:r>
              <a:rPr kumimoji="1" lang="en-US" altLang="zh-CN" dirty="0"/>
              <a:t>Credit spreads, risk premia, and liquidity spreads jumped up sharply. Stock markets dived. LTCM lost $550 million on 21 August alone.</a:t>
            </a:r>
          </a:p>
          <a:p>
            <a:r>
              <a:rPr kumimoji="1" lang="en-US" altLang="zh-CN" dirty="0"/>
              <a:t>Swap spreads, which usually never moved by more than a couple of basis points every day, had moved by 21 basis points.</a:t>
            </a:r>
          </a:p>
          <a:p>
            <a:endParaRPr kumimoji="1" lang="zh-CN" altLang="en-US" dirty="0"/>
          </a:p>
        </p:txBody>
      </p:sp>
    </p:spTree>
    <p:extLst>
      <p:ext uri="{BB962C8B-B14F-4D97-AF65-F5344CB8AC3E}">
        <p14:creationId xmlns:p14="http://schemas.microsoft.com/office/powerpoint/2010/main" val="306487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177B7-6A8F-0F4E-ACCF-4AD7E634AAFE}"/>
              </a:ext>
            </a:extLst>
          </p:cNvPr>
          <p:cNvSpPr>
            <a:spLocks noGrp="1"/>
          </p:cNvSpPr>
          <p:nvPr>
            <p:ph type="title"/>
          </p:nvPr>
        </p:nvSpPr>
        <p:spPr/>
        <p:txBody>
          <a:bodyPr/>
          <a:lstStyle/>
          <a:p>
            <a:r>
              <a:rPr kumimoji="1" lang="en-US" altLang="zh-CN" dirty="0"/>
              <a:t>Trouble continued</a:t>
            </a:r>
            <a:endParaRPr kumimoji="1" lang="zh-CN" altLang="en-US" dirty="0"/>
          </a:p>
        </p:txBody>
      </p:sp>
      <p:sp>
        <p:nvSpPr>
          <p:cNvPr id="3" name="内容占位符 2">
            <a:extLst>
              <a:ext uri="{FF2B5EF4-FFF2-40B4-BE49-F238E27FC236}">
                <a16:creationId xmlns:a16="http://schemas.microsoft.com/office/drawing/2014/main" id="{BBF38D93-576B-8844-A842-4ED44FD1C5F4}"/>
              </a:ext>
            </a:extLst>
          </p:cNvPr>
          <p:cNvSpPr>
            <a:spLocks noGrp="1"/>
          </p:cNvSpPr>
          <p:nvPr>
            <p:ph idx="1"/>
          </p:nvPr>
        </p:nvSpPr>
        <p:spPr/>
        <p:txBody>
          <a:bodyPr/>
          <a:lstStyle/>
          <a:p>
            <a:r>
              <a:rPr kumimoji="1" lang="en-US" altLang="zh-CN" dirty="0"/>
              <a:t>By August, the fund had lost 52% of its 31 December value.</a:t>
            </a:r>
          </a:p>
          <a:p>
            <a:r>
              <a:rPr kumimoji="1" lang="en-US" altLang="zh-CN" dirty="0"/>
              <a:t>With assets still at $126 billion, the leverage ratio had increased from 28 to 55.</a:t>
            </a:r>
          </a:p>
          <a:p>
            <a:r>
              <a:rPr kumimoji="1" lang="en-US" altLang="zh-CN" dirty="0"/>
              <a:t>LTCM badly needed new capital.</a:t>
            </a:r>
          </a:p>
          <a:p>
            <a:r>
              <a:rPr kumimoji="1" lang="en-US" altLang="zh-CN" dirty="0"/>
              <a:t>The fund lost another $550 million, mostly due to increased volatility in equity markets.</a:t>
            </a:r>
          </a:p>
          <a:p>
            <a:r>
              <a:rPr kumimoji="1" lang="en-US" altLang="zh-CN" dirty="0"/>
              <a:t>Bear Stearns, LTCM’s prime broker, faced a large margin call from a losing LTCM T-bond futures position. It then required increased collateral, which depleted the fund’s liquid resources.</a:t>
            </a:r>
          </a:p>
          <a:p>
            <a:r>
              <a:rPr kumimoji="1" lang="en-US" altLang="zh-CN" dirty="0"/>
              <a:t>Counterparties feared that LTCM could not meet further margin calls, in which case they would have to liquidate their repo collateral.</a:t>
            </a:r>
          </a:p>
          <a:p>
            <a:endParaRPr kumimoji="1" lang="en-US" altLang="zh-CN" dirty="0"/>
          </a:p>
        </p:txBody>
      </p:sp>
    </p:spTree>
    <p:extLst>
      <p:ext uri="{BB962C8B-B14F-4D97-AF65-F5344CB8AC3E}">
        <p14:creationId xmlns:p14="http://schemas.microsoft.com/office/powerpoint/2010/main" val="799156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29A33A-B5D5-B845-AB70-DE859003907D}"/>
              </a:ext>
            </a:extLst>
          </p:cNvPr>
          <p:cNvSpPr>
            <a:spLocks noGrp="1"/>
          </p:cNvSpPr>
          <p:nvPr>
            <p:ph type="title"/>
          </p:nvPr>
        </p:nvSpPr>
        <p:spPr/>
        <p:txBody>
          <a:bodyPr/>
          <a:lstStyle/>
          <a:p>
            <a:r>
              <a:rPr kumimoji="1" lang="en-US" altLang="zh-CN" dirty="0"/>
              <a:t>Bailout of </a:t>
            </a:r>
            <a:r>
              <a:rPr kumimoji="1" lang="en-US" altLang="zh-CN" dirty="0" err="1"/>
              <a:t>ltcm</a:t>
            </a:r>
            <a:endParaRPr kumimoji="1" lang="zh-CN" altLang="en-US" dirty="0"/>
          </a:p>
        </p:txBody>
      </p:sp>
      <p:sp>
        <p:nvSpPr>
          <p:cNvPr id="3" name="内容占位符 2">
            <a:extLst>
              <a:ext uri="{FF2B5EF4-FFF2-40B4-BE49-F238E27FC236}">
                <a16:creationId xmlns:a16="http://schemas.microsoft.com/office/drawing/2014/main" id="{EED24603-B9D7-7049-8352-EEC48B1314DC}"/>
              </a:ext>
            </a:extLst>
          </p:cNvPr>
          <p:cNvSpPr>
            <a:spLocks noGrp="1"/>
          </p:cNvSpPr>
          <p:nvPr>
            <p:ph idx="1"/>
          </p:nvPr>
        </p:nvSpPr>
        <p:spPr/>
        <p:txBody>
          <a:bodyPr/>
          <a:lstStyle/>
          <a:p>
            <a:r>
              <a:rPr kumimoji="1" lang="en-US" altLang="zh-CN" dirty="0"/>
              <a:t>The potential effect on financial markets was such that the New York Federal Reserve felt compelled to act.</a:t>
            </a:r>
          </a:p>
          <a:p>
            <a:r>
              <a:rPr kumimoji="1" lang="en-US" altLang="zh-CN" dirty="0"/>
              <a:t>It organized a bailout of LTCM, encouraging 14 banks to invest $3.6 billion in return for a 90% stake in the firm.</a:t>
            </a:r>
            <a:endParaRPr kumimoji="1" lang="zh-CN" altLang="en-US" dirty="0"/>
          </a:p>
        </p:txBody>
      </p:sp>
    </p:spTree>
    <p:extLst>
      <p:ext uri="{BB962C8B-B14F-4D97-AF65-F5344CB8AC3E}">
        <p14:creationId xmlns:p14="http://schemas.microsoft.com/office/powerpoint/2010/main" val="1058032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F6D3A7-2DD1-4746-BC56-3B49FCA3075B}"/>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6FC80AD8-04BD-2344-AB39-6EF1B148390E}"/>
              </a:ext>
            </a:extLst>
          </p:cNvPr>
          <p:cNvSpPr>
            <a:spLocks noGrp="1"/>
          </p:cNvSpPr>
          <p:nvPr>
            <p:ph idx="1"/>
          </p:nvPr>
        </p:nvSpPr>
        <p:spPr/>
        <p:txBody>
          <a:bodyPr/>
          <a:lstStyle/>
          <a:p>
            <a:pPr marL="457200" indent="-457200">
              <a:buFont typeface="+mj-lt"/>
              <a:buAutoNum type="arabicPeriod"/>
            </a:pPr>
            <a:r>
              <a:rPr kumimoji="1" lang="en-US" altLang="zh-CN" dirty="0"/>
              <a:t>How LTCM lost its capital</a:t>
            </a:r>
          </a:p>
          <a:p>
            <a:pPr marL="457200" indent="-457200">
              <a:buFont typeface="+mj-lt"/>
              <a:buAutoNum type="arabicPeriod"/>
            </a:pPr>
            <a:r>
              <a:rPr kumimoji="1" lang="en-US" altLang="zh-CN" b="1" dirty="0"/>
              <a:t>VAR and equity capital</a:t>
            </a:r>
          </a:p>
          <a:p>
            <a:pPr marL="457200" indent="-457200">
              <a:buFont typeface="+mj-lt"/>
              <a:buAutoNum type="arabicPeriod"/>
            </a:pPr>
            <a:r>
              <a:rPr kumimoji="1" lang="en-US" altLang="zh-CN" dirty="0"/>
              <a:t>LTCM ‘s risk management story</a:t>
            </a:r>
          </a:p>
          <a:p>
            <a:pPr marL="457200" indent="-457200">
              <a:buFont typeface="+mj-lt"/>
              <a:buAutoNum type="arabicPeriod"/>
            </a:pPr>
            <a:r>
              <a:rPr kumimoji="1" lang="en-US" altLang="zh-CN" dirty="0"/>
              <a:t>Portfolio optimization and leverage</a:t>
            </a:r>
          </a:p>
          <a:p>
            <a:pPr marL="457200" indent="-457200">
              <a:buFont typeface="+mj-lt"/>
              <a:buAutoNum type="arabicPeriod"/>
            </a:pPr>
            <a:r>
              <a:rPr kumimoji="1" lang="en-US" altLang="zh-CN" dirty="0"/>
              <a:t>The problem with portfolio optimization</a:t>
            </a:r>
          </a:p>
          <a:p>
            <a:pPr marL="457200" indent="-457200">
              <a:buFont typeface="+mj-lt"/>
              <a:buAutoNum type="arabicPeriod"/>
            </a:pPr>
            <a:r>
              <a:rPr kumimoji="1" lang="en-US" altLang="zh-CN" dirty="0"/>
              <a:t>LTCM’s risk profile</a:t>
            </a:r>
          </a:p>
          <a:p>
            <a:pPr marL="457200" indent="-457200">
              <a:buFont typeface="+mj-lt"/>
              <a:buAutoNum type="arabicPeriod"/>
            </a:pPr>
            <a:r>
              <a:rPr kumimoji="1" lang="en-US" altLang="zh-CN" dirty="0"/>
              <a:t>Conclusion &amp; Thinking</a:t>
            </a:r>
            <a:endParaRPr kumimoji="1" lang="zh-CN" altLang="en-US" dirty="0"/>
          </a:p>
        </p:txBody>
      </p:sp>
    </p:spTree>
    <p:extLst>
      <p:ext uri="{BB962C8B-B14F-4D97-AF65-F5344CB8AC3E}">
        <p14:creationId xmlns:p14="http://schemas.microsoft.com/office/powerpoint/2010/main" val="320149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89D11-B175-004B-AB95-D840A751B773}"/>
              </a:ext>
            </a:extLst>
          </p:cNvPr>
          <p:cNvSpPr>
            <a:spLocks noGrp="1"/>
          </p:cNvSpPr>
          <p:nvPr>
            <p:ph type="title"/>
          </p:nvPr>
        </p:nvSpPr>
        <p:spPr/>
        <p:txBody>
          <a:bodyPr/>
          <a:lstStyle/>
          <a:p>
            <a:r>
              <a:rPr kumimoji="1" lang="en-US" altLang="zh-CN" dirty="0"/>
              <a:t>VAR</a:t>
            </a:r>
            <a:endParaRPr kumimoji="1" lang="zh-CN" altLang="en-US" dirty="0"/>
          </a:p>
        </p:txBody>
      </p:sp>
      <p:sp>
        <p:nvSpPr>
          <p:cNvPr id="3" name="内容占位符 2">
            <a:extLst>
              <a:ext uri="{FF2B5EF4-FFF2-40B4-BE49-F238E27FC236}">
                <a16:creationId xmlns:a16="http://schemas.microsoft.com/office/drawing/2014/main" id="{3E0E5951-CB80-684E-8B18-813F63706B99}"/>
              </a:ext>
            </a:extLst>
          </p:cNvPr>
          <p:cNvSpPr>
            <a:spLocks noGrp="1"/>
          </p:cNvSpPr>
          <p:nvPr>
            <p:ph idx="1"/>
          </p:nvPr>
        </p:nvSpPr>
        <p:spPr/>
        <p:txBody>
          <a:bodyPr/>
          <a:lstStyle/>
          <a:p>
            <a:r>
              <a:rPr kumimoji="1" lang="en-US" altLang="zh-CN" dirty="0"/>
              <a:t>Value at Risk (VAR) has been heavily blamed for LTCM’s failure.</a:t>
            </a:r>
          </a:p>
          <a:p>
            <a:r>
              <a:rPr kumimoji="1" lang="en-US" altLang="zh-CN" dirty="0"/>
              <a:t>VAR can be defined as the worst loss that can happen under normal market conditions over a specified confidence level.</a:t>
            </a:r>
          </a:p>
          <a:p>
            <a:r>
              <a:rPr kumimoji="1" lang="en-US" altLang="zh-CN" dirty="0"/>
              <a:t>Initially, VAR was developed to communicate risks to stakeholders.</a:t>
            </a:r>
          </a:p>
          <a:p>
            <a:r>
              <a:rPr kumimoji="1" lang="en-US" altLang="zh-CN" dirty="0"/>
              <a:t>Later, it developed into a common benchmark to compare and control risk across risk-taking units.</a:t>
            </a:r>
          </a:p>
          <a:p>
            <a:r>
              <a:rPr kumimoji="1" lang="en-US" altLang="zh-CN" dirty="0"/>
              <a:t>More recently, VAR has been used to decide on the amount of equity capital necessary to support a trading activity.</a:t>
            </a:r>
          </a:p>
          <a:p>
            <a:endParaRPr kumimoji="1" lang="zh-CN" altLang="en-US" dirty="0"/>
          </a:p>
        </p:txBody>
      </p:sp>
    </p:spTree>
    <p:extLst>
      <p:ext uri="{BB962C8B-B14F-4D97-AF65-F5344CB8AC3E}">
        <p14:creationId xmlns:p14="http://schemas.microsoft.com/office/powerpoint/2010/main" val="133721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437230-BD59-A14B-B418-CC5C5D9A8C34}"/>
              </a:ext>
            </a:extLst>
          </p:cNvPr>
          <p:cNvSpPr>
            <a:spLocks noGrp="1"/>
          </p:cNvSpPr>
          <p:nvPr>
            <p:ph type="title"/>
          </p:nvPr>
        </p:nvSpPr>
        <p:spPr/>
        <p:txBody>
          <a:bodyPr/>
          <a:lstStyle/>
          <a:p>
            <a:r>
              <a:rPr kumimoji="1" lang="en-US" altLang="zh-CN" dirty="0"/>
              <a:t>Two VAR parameters</a:t>
            </a:r>
            <a:endParaRPr kumimoji="1" lang="zh-CN" altLang="en-US" dirty="0"/>
          </a:p>
        </p:txBody>
      </p:sp>
      <p:sp>
        <p:nvSpPr>
          <p:cNvPr id="3" name="内容占位符 2">
            <a:extLst>
              <a:ext uri="{FF2B5EF4-FFF2-40B4-BE49-F238E27FC236}">
                <a16:creationId xmlns:a16="http://schemas.microsoft.com/office/drawing/2014/main" id="{EFA1C1C8-7179-4741-BCC0-05D908505318}"/>
              </a:ext>
            </a:extLst>
          </p:cNvPr>
          <p:cNvSpPr>
            <a:spLocks noGrp="1"/>
          </p:cNvSpPr>
          <p:nvPr>
            <p:ph idx="1"/>
          </p:nvPr>
        </p:nvSpPr>
        <p:spPr/>
        <p:txBody>
          <a:bodyPr>
            <a:normAutofit fontScale="92500"/>
          </a:bodyPr>
          <a:lstStyle/>
          <a:p>
            <a:r>
              <a:rPr kumimoji="1" lang="en-US" altLang="zh-CN" dirty="0"/>
              <a:t>VAR measures are based on two quantitative parameters: the </a:t>
            </a:r>
            <a:r>
              <a:rPr kumimoji="1" lang="en-US" altLang="zh-CN" b="1" dirty="0"/>
              <a:t>confidence level </a:t>
            </a:r>
            <a:r>
              <a:rPr kumimoji="1" lang="en-US" altLang="zh-CN" dirty="0"/>
              <a:t>and </a:t>
            </a:r>
            <a:r>
              <a:rPr kumimoji="1" lang="en-US" altLang="zh-CN" b="1" dirty="0"/>
              <a:t>the horizon</a:t>
            </a:r>
            <a:r>
              <a:rPr kumimoji="1" lang="en-US" altLang="zh-CN" dirty="0"/>
              <a:t>.</a:t>
            </a:r>
          </a:p>
          <a:p>
            <a:r>
              <a:rPr kumimoji="1" lang="en-US" altLang="zh-CN" dirty="0"/>
              <a:t>For the first two applications, the parameters can be arbitrarily chosen, as long as they are consistent.</a:t>
            </a:r>
          </a:p>
          <a:p>
            <a:r>
              <a:rPr kumimoji="1" lang="en-US" altLang="zh-CN" dirty="0"/>
              <a:t>However, if VAR is used as the basis for setting the amount of equity capital, the parameters must be chosen with extreme care.</a:t>
            </a:r>
          </a:p>
          <a:p>
            <a:r>
              <a:rPr kumimoji="1" lang="en-US" altLang="zh-CN" dirty="0"/>
              <a:t>For the confidence level, it must be high enough that the probability of exceeding VAR is very low.</a:t>
            </a:r>
          </a:p>
          <a:p>
            <a:r>
              <a:rPr kumimoji="1" lang="en-US" altLang="zh-CN" dirty="0"/>
              <a:t>As to the horizon, it must be related to the liquidity of the assets, or the time necessary for an orderly liquidation. Alternatively, the horizon should cover the time necessary to raise additional funds or for corrective action.</a:t>
            </a:r>
          </a:p>
        </p:txBody>
      </p:sp>
    </p:spTree>
    <p:extLst>
      <p:ext uri="{BB962C8B-B14F-4D97-AF65-F5344CB8AC3E}">
        <p14:creationId xmlns:p14="http://schemas.microsoft.com/office/powerpoint/2010/main" val="128683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65611-4936-0843-8784-2EED8D86EE04}"/>
              </a:ext>
            </a:extLst>
          </p:cNvPr>
          <p:cNvSpPr>
            <a:spLocks noGrp="1"/>
          </p:cNvSpPr>
          <p:nvPr>
            <p:ph type="title"/>
          </p:nvPr>
        </p:nvSpPr>
        <p:spPr/>
        <p:txBody>
          <a:bodyPr/>
          <a:lstStyle/>
          <a:p>
            <a:r>
              <a:rPr kumimoji="1" lang="en-US" altLang="zh-CN" dirty="0"/>
              <a:t>Var as a tool to calculate the rate of return</a:t>
            </a:r>
            <a:endParaRPr kumimoji="1" lang="zh-CN" altLang="en-US" dirty="0"/>
          </a:p>
        </p:txBody>
      </p:sp>
      <p:sp>
        <p:nvSpPr>
          <p:cNvPr id="3" name="内容占位符 2">
            <a:extLst>
              <a:ext uri="{FF2B5EF4-FFF2-40B4-BE49-F238E27FC236}">
                <a16:creationId xmlns:a16="http://schemas.microsoft.com/office/drawing/2014/main" id="{29F4679F-7919-5F47-A707-73CCAFE2DD80}"/>
              </a:ext>
            </a:extLst>
          </p:cNvPr>
          <p:cNvSpPr>
            <a:spLocks noGrp="1"/>
          </p:cNvSpPr>
          <p:nvPr>
            <p:ph idx="1"/>
          </p:nvPr>
        </p:nvSpPr>
        <p:spPr>
          <a:xfrm>
            <a:off x="1251678" y="2286001"/>
            <a:ext cx="6190131" cy="3593591"/>
          </a:xfrm>
        </p:spPr>
        <p:txBody>
          <a:bodyPr>
            <a:normAutofit fontScale="92500" lnSpcReduction="10000"/>
          </a:bodyPr>
          <a:lstStyle/>
          <a:p>
            <a:r>
              <a:rPr kumimoji="1" lang="en-US" altLang="zh-CN" dirty="0"/>
              <a:t>Example: A bank with one investment only, a futures position with a notional value of $100 million, a margin of $10 million, and a payoff of $5 million. How do we compute the rate of return?</a:t>
            </a:r>
          </a:p>
          <a:p>
            <a:r>
              <a:rPr kumimoji="1" lang="en-US" altLang="zh-CN" dirty="0"/>
              <a:t>The notional is not relevant, as it is never paid. Nor is the margin, which is a performance bond and typically pays interest anyway.</a:t>
            </a:r>
          </a:p>
          <a:p>
            <a:r>
              <a:rPr kumimoji="1" lang="en-US" altLang="zh-CN" dirty="0"/>
              <a:t>Instead, we could consider the amount of equity capital that needs to be set aside to cover most of the potential losses at a predetermined confidence level.</a:t>
            </a:r>
          </a:p>
          <a:p>
            <a:r>
              <a:rPr kumimoji="1" lang="en-US" altLang="zh-CN" dirty="0"/>
              <a:t>VAR is a cushion against unexpected losses.</a:t>
            </a:r>
          </a:p>
          <a:p>
            <a:endParaRPr kumimoji="1" lang="en-US" altLang="zh-CN" dirty="0"/>
          </a:p>
          <a:p>
            <a:endParaRPr kumimoji="1" lang="en-US" altLang="zh-CN" dirty="0"/>
          </a:p>
        </p:txBody>
      </p:sp>
      <p:pic>
        <p:nvPicPr>
          <p:cNvPr id="5" name="图片 4">
            <a:extLst>
              <a:ext uri="{FF2B5EF4-FFF2-40B4-BE49-F238E27FC236}">
                <a16:creationId xmlns:a16="http://schemas.microsoft.com/office/drawing/2014/main" id="{0E95F7EB-5898-8E4A-998F-2973040B2976}"/>
              </a:ext>
            </a:extLst>
          </p:cNvPr>
          <p:cNvPicPr>
            <a:picLocks noChangeAspect="1"/>
          </p:cNvPicPr>
          <p:nvPr/>
        </p:nvPicPr>
        <p:blipFill>
          <a:blip r:embed="rId2"/>
          <a:stretch>
            <a:fillRect/>
          </a:stretch>
        </p:blipFill>
        <p:spPr>
          <a:xfrm>
            <a:off x="7441809" y="2463292"/>
            <a:ext cx="3992228" cy="2671416"/>
          </a:xfrm>
          <a:prstGeom prst="rect">
            <a:avLst/>
          </a:prstGeom>
        </p:spPr>
      </p:pic>
    </p:spTree>
    <p:extLst>
      <p:ext uri="{BB962C8B-B14F-4D97-AF65-F5344CB8AC3E}">
        <p14:creationId xmlns:p14="http://schemas.microsoft.com/office/powerpoint/2010/main" val="248911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88094-F7DF-5A4C-9654-882BB0EC1FEE}"/>
              </a:ext>
            </a:extLst>
          </p:cNvPr>
          <p:cNvSpPr>
            <a:spLocks noGrp="1"/>
          </p:cNvSpPr>
          <p:nvPr>
            <p:ph type="title"/>
          </p:nvPr>
        </p:nvSpPr>
        <p:spPr/>
        <p:txBody>
          <a:bodyPr>
            <a:normAutofit fontScale="90000"/>
          </a:bodyPr>
          <a:lstStyle/>
          <a:p>
            <a:r>
              <a:rPr kumimoji="1" lang="en-US" altLang="zh-CN" dirty="0"/>
              <a:t>Relationship between confidence level and credit rating</a:t>
            </a:r>
            <a:endParaRPr kumimoji="1" lang="zh-CN" altLang="en-US" dirty="0"/>
          </a:p>
        </p:txBody>
      </p:sp>
      <p:sp>
        <p:nvSpPr>
          <p:cNvPr id="3" name="内容占位符 2">
            <a:extLst>
              <a:ext uri="{FF2B5EF4-FFF2-40B4-BE49-F238E27FC236}">
                <a16:creationId xmlns:a16="http://schemas.microsoft.com/office/drawing/2014/main" id="{98BACC61-58C3-A442-B189-0EB4E328334C}"/>
              </a:ext>
            </a:extLst>
          </p:cNvPr>
          <p:cNvSpPr>
            <a:spLocks noGrp="1"/>
          </p:cNvSpPr>
          <p:nvPr>
            <p:ph idx="1"/>
          </p:nvPr>
        </p:nvSpPr>
        <p:spPr>
          <a:xfrm>
            <a:off x="1251678" y="2286001"/>
            <a:ext cx="5472679" cy="3593591"/>
          </a:xfrm>
        </p:spPr>
        <p:txBody>
          <a:bodyPr/>
          <a:lstStyle/>
          <a:p>
            <a:r>
              <a:rPr kumimoji="1" lang="en-US" altLang="zh-CN" dirty="0"/>
              <a:t>This interpretation of VAR also helps to determine the appropriate confidence level.</a:t>
            </a:r>
          </a:p>
          <a:p>
            <a:r>
              <a:rPr kumimoji="1" lang="en-US" altLang="zh-CN" dirty="0"/>
              <a:t>Example: Daily standard deviation is $100 million. Assuming 252 trading days, this translates into an annual number of $1.6 billion. AA2</a:t>
            </a:r>
          </a:p>
          <a:p>
            <a:r>
              <a:rPr kumimoji="1" lang="en-US" altLang="zh-CN" dirty="0"/>
              <a:t>For normal distribution, it should be $5.6 billion.</a:t>
            </a:r>
          </a:p>
          <a:p>
            <a:r>
              <a:rPr kumimoji="1" lang="en-US" altLang="zh-CN" dirty="0"/>
              <a:t>If student-t distribution, it should be $12.5 billion.</a:t>
            </a:r>
          </a:p>
          <a:p>
            <a:r>
              <a:rPr kumimoji="1" lang="en-US" altLang="zh-CN" dirty="0"/>
              <a:t>LTCM only had $4.7 billion in capital.</a:t>
            </a:r>
          </a:p>
        </p:txBody>
      </p:sp>
      <p:pic>
        <p:nvPicPr>
          <p:cNvPr id="5" name="图片 4">
            <a:extLst>
              <a:ext uri="{FF2B5EF4-FFF2-40B4-BE49-F238E27FC236}">
                <a16:creationId xmlns:a16="http://schemas.microsoft.com/office/drawing/2014/main" id="{74AFFB1A-6D48-2D4B-9564-C970D8728E81}"/>
              </a:ext>
            </a:extLst>
          </p:cNvPr>
          <p:cNvPicPr>
            <a:picLocks noChangeAspect="1"/>
          </p:cNvPicPr>
          <p:nvPr/>
        </p:nvPicPr>
        <p:blipFill>
          <a:blip r:embed="rId2"/>
          <a:stretch>
            <a:fillRect/>
          </a:stretch>
        </p:blipFill>
        <p:spPr>
          <a:xfrm>
            <a:off x="6724357" y="2286001"/>
            <a:ext cx="4768364" cy="3011287"/>
          </a:xfrm>
          <a:prstGeom prst="rect">
            <a:avLst/>
          </a:prstGeom>
        </p:spPr>
      </p:pic>
    </p:spTree>
    <p:extLst>
      <p:ext uri="{BB962C8B-B14F-4D97-AF65-F5344CB8AC3E}">
        <p14:creationId xmlns:p14="http://schemas.microsoft.com/office/powerpoint/2010/main" val="51053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468ED4-A766-A544-AC67-E91966F80C8B}"/>
              </a:ext>
            </a:extLst>
          </p:cNvPr>
          <p:cNvSpPr>
            <a:spLocks noGrp="1"/>
          </p:cNvSpPr>
          <p:nvPr>
            <p:ph type="title"/>
          </p:nvPr>
        </p:nvSpPr>
        <p:spPr/>
        <p:txBody>
          <a:bodyPr/>
          <a:lstStyle/>
          <a:p>
            <a:r>
              <a:rPr kumimoji="1" lang="en-US" altLang="zh-CN" dirty="0"/>
              <a:t>LTCM’s story</a:t>
            </a:r>
            <a:endParaRPr kumimoji="1" lang="zh-CN" altLang="en-US" dirty="0"/>
          </a:p>
        </p:txBody>
      </p:sp>
      <p:sp>
        <p:nvSpPr>
          <p:cNvPr id="3" name="内容占位符 2">
            <a:extLst>
              <a:ext uri="{FF2B5EF4-FFF2-40B4-BE49-F238E27FC236}">
                <a16:creationId xmlns:a16="http://schemas.microsoft.com/office/drawing/2014/main" id="{E322E90F-AD71-E04D-8791-A2C0CBF0D86A}"/>
              </a:ext>
            </a:extLst>
          </p:cNvPr>
          <p:cNvSpPr>
            <a:spLocks noGrp="1"/>
          </p:cNvSpPr>
          <p:nvPr>
            <p:ph idx="1"/>
          </p:nvPr>
        </p:nvSpPr>
        <p:spPr/>
        <p:txBody>
          <a:bodyPr/>
          <a:lstStyle/>
          <a:p>
            <a:pPr>
              <a:buFont typeface="Wingdings" pitchFamily="2" charset="2"/>
              <a:buChar char="p"/>
            </a:pPr>
            <a:r>
              <a:rPr kumimoji="1" lang="en-US" altLang="zh-CN" b="1" dirty="0"/>
              <a:t>The 1998 failure of Long-Term Capital Management (LTCM) is said to have nearly blown up the world’s financial system: </a:t>
            </a:r>
          </a:p>
          <a:p>
            <a:r>
              <a:rPr kumimoji="1" lang="en-US" altLang="zh-CN" dirty="0"/>
              <a:t>Its failure threatened to create major losses for its Wall Street lenders.</a:t>
            </a:r>
          </a:p>
          <a:p>
            <a:r>
              <a:rPr kumimoji="1" lang="en-US" altLang="zh-CN" dirty="0"/>
              <a:t>LTCM was so big that the Federal Reserve Bank of New York took the unprecedented step to facilitate a bailout of the private hedge fund, out of fear that a forced liquidation might ravage world markets.</a:t>
            </a:r>
            <a:endParaRPr kumimoji="1" lang="zh-CN" altLang="en-US" dirty="0"/>
          </a:p>
        </p:txBody>
      </p:sp>
    </p:spTree>
    <p:extLst>
      <p:ext uri="{BB962C8B-B14F-4D97-AF65-F5344CB8AC3E}">
        <p14:creationId xmlns:p14="http://schemas.microsoft.com/office/powerpoint/2010/main" val="496779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F6D3A7-2DD1-4746-BC56-3B49FCA3075B}"/>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6FC80AD8-04BD-2344-AB39-6EF1B148390E}"/>
              </a:ext>
            </a:extLst>
          </p:cNvPr>
          <p:cNvSpPr>
            <a:spLocks noGrp="1"/>
          </p:cNvSpPr>
          <p:nvPr>
            <p:ph idx="1"/>
          </p:nvPr>
        </p:nvSpPr>
        <p:spPr/>
        <p:txBody>
          <a:bodyPr/>
          <a:lstStyle/>
          <a:p>
            <a:pPr marL="457200" indent="-457200">
              <a:buFont typeface="+mj-lt"/>
              <a:buAutoNum type="arabicPeriod"/>
            </a:pPr>
            <a:r>
              <a:rPr kumimoji="1" lang="en-US" altLang="zh-CN" dirty="0"/>
              <a:t>How LTCM lost its capital</a:t>
            </a:r>
          </a:p>
          <a:p>
            <a:pPr marL="457200" indent="-457200">
              <a:buFont typeface="+mj-lt"/>
              <a:buAutoNum type="arabicPeriod"/>
            </a:pPr>
            <a:r>
              <a:rPr kumimoji="1" lang="en-US" altLang="zh-CN" dirty="0"/>
              <a:t>VAR and equity capital</a:t>
            </a:r>
          </a:p>
          <a:p>
            <a:pPr marL="457200" indent="-457200">
              <a:buFont typeface="+mj-lt"/>
              <a:buAutoNum type="arabicPeriod"/>
            </a:pPr>
            <a:r>
              <a:rPr kumimoji="1" lang="en-US" altLang="zh-CN" b="1" dirty="0"/>
              <a:t>LTCM ‘s risk management story</a:t>
            </a:r>
          </a:p>
          <a:p>
            <a:pPr marL="457200" indent="-457200">
              <a:buFont typeface="+mj-lt"/>
              <a:buAutoNum type="arabicPeriod"/>
            </a:pPr>
            <a:r>
              <a:rPr kumimoji="1" lang="en-US" altLang="zh-CN" dirty="0"/>
              <a:t>Portfolio optimization and leverage</a:t>
            </a:r>
          </a:p>
          <a:p>
            <a:pPr marL="457200" indent="-457200">
              <a:buFont typeface="+mj-lt"/>
              <a:buAutoNum type="arabicPeriod"/>
            </a:pPr>
            <a:r>
              <a:rPr kumimoji="1" lang="en-US" altLang="zh-CN" dirty="0"/>
              <a:t>The problem with portfolio optimization</a:t>
            </a:r>
          </a:p>
          <a:p>
            <a:pPr marL="457200" indent="-457200">
              <a:buFont typeface="+mj-lt"/>
              <a:buAutoNum type="arabicPeriod"/>
            </a:pPr>
            <a:r>
              <a:rPr kumimoji="1" lang="en-US" altLang="zh-CN" dirty="0"/>
              <a:t>LTCM’s risk profile</a:t>
            </a:r>
          </a:p>
          <a:p>
            <a:pPr marL="457200" indent="-457200">
              <a:buFont typeface="+mj-lt"/>
              <a:buAutoNum type="arabicPeriod"/>
            </a:pPr>
            <a:r>
              <a:rPr kumimoji="1" lang="en-US" altLang="zh-CN" dirty="0"/>
              <a:t>Conclusion &amp; Thinking</a:t>
            </a:r>
            <a:endParaRPr kumimoji="1" lang="zh-CN" altLang="en-US" dirty="0"/>
          </a:p>
        </p:txBody>
      </p:sp>
    </p:spTree>
    <p:extLst>
      <p:ext uri="{BB962C8B-B14F-4D97-AF65-F5344CB8AC3E}">
        <p14:creationId xmlns:p14="http://schemas.microsoft.com/office/powerpoint/2010/main" val="1082755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F522CE-22D8-284A-8B3A-CF596D2D818A}"/>
              </a:ext>
            </a:extLst>
          </p:cNvPr>
          <p:cNvSpPr>
            <a:spLocks noGrp="1"/>
          </p:cNvSpPr>
          <p:nvPr>
            <p:ph type="title"/>
          </p:nvPr>
        </p:nvSpPr>
        <p:spPr/>
        <p:txBody>
          <a:bodyPr/>
          <a:lstStyle/>
          <a:p>
            <a:r>
              <a:rPr kumimoji="1" lang="en-US" altLang="zh-CN" dirty="0"/>
              <a:t>LTCM‘s assumption</a:t>
            </a:r>
            <a:endParaRPr kumimoji="1" lang="zh-CN" altLang="en-US" dirty="0"/>
          </a:p>
        </p:txBody>
      </p:sp>
      <p:sp>
        <p:nvSpPr>
          <p:cNvPr id="3" name="内容占位符 2">
            <a:extLst>
              <a:ext uri="{FF2B5EF4-FFF2-40B4-BE49-F238E27FC236}">
                <a16:creationId xmlns:a16="http://schemas.microsoft.com/office/drawing/2014/main" id="{004C6E47-687C-AD40-9024-76F2F85BC9D5}"/>
              </a:ext>
            </a:extLst>
          </p:cNvPr>
          <p:cNvSpPr>
            <a:spLocks noGrp="1"/>
          </p:cNvSpPr>
          <p:nvPr>
            <p:ph idx="1"/>
          </p:nvPr>
        </p:nvSpPr>
        <p:spPr/>
        <p:txBody>
          <a:bodyPr>
            <a:normAutofit fontScale="85000" lnSpcReduction="20000"/>
          </a:bodyPr>
          <a:lstStyle/>
          <a:p>
            <a:r>
              <a:rPr kumimoji="1" lang="en-US" altLang="zh-CN" dirty="0"/>
              <a:t>In LTCM’s story, the $1.2 trillion notional amount, or even $125 billion in assets, is meaningless.</a:t>
            </a:r>
          </a:p>
          <a:p>
            <a:r>
              <a:rPr kumimoji="1" lang="en-US" altLang="zh-CN" dirty="0"/>
              <a:t>What truly mattered was the overall volatility of the fund.</a:t>
            </a:r>
          </a:p>
          <a:p>
            <a:r>
              <a:rPr kumimoji="1" lang="en-US" altLang="zh-CN" dirty="0"/>
              <a:t>LTCM assumed that their level of risk would be no greater than that of US equities.</a:t>
            </a:r>
          </a:p>
          <a:p>
            <a:r>
              <a:rPr kumimoji="1" lang="en-US" altLang="zh-CN" dirty="0"/>
              <a:t>In this situation, the annual average volatility of the S&amp;P 500 over 1978-97 was 15%. Applying this number to $4.7 billion ,we have a daily dollar volatility of $44 million.</a:t>
            </a:r>
          </a:p>
          <a:p>
            <a:r>
              <a:rPr kumimoji="1" lang="en-US" altLang="zh-CN" dirty="0"/>
              <a:t>However, this number involves heroic assumptions: </a:t>
            </a:r>
            <a:r>
              <a:rPr kumimoji="1" lang="en-US" altLang="zh-CN" b="1" dirty="0"/>
              <a:t>Constant volatility </a:t>
            </a:r>
            <a:r>
              <a:rPr kumimoji="1" lang="en-US" altLang="zh-CN" dirty="0"/>
              <a:t>(which could easily double in turbulent times) and </a:t>
            </a:r>
            <a:r>
              <a:rPr kumimoji="1" lang="en-US" altLang="zh-CN" b="1" dirty="0"/>
              <a:t>symmetrical profit and losses </a:t>
            </a:r>
            <a:r>
              <a:rPr kumimoji="1" lang="en-US" altLang="zh-CN" dirty="0"/>
              <a:t>(which is obviously incorrect when dealing with the credit risk).</a:t>
            </a:r>
          </a:p>
          <a:p>
            <a:r>
              <a:rPr kumimoji="1" lang="en-US" altLang="zh-CN" dirty="0"/>
              <a:t>Merton has shown that long positions in credit-sensitive instruments can be interpreted as short positions in options, which have limited upside potential (the option premium) and large downside risk (due to the possibility of default).</a:t>
            </a:r>
          </a:p>
          <a:p>
            <a:r>
              <a:rPr kumimoji="1" lang="en-US" altLang="zh-CN" dirty="0"/>
              <a:t>Even if the distributions were symmetrical, it has fatter tail than normal distribution.</a:t>
            </a:r>
          </a:p>
        </p:txBody>
      </p:sp>
    </p:spTree>
    <p:extLst>
      <p:ext uri="{BB962C8B-B14F-4D97-AF65-F5344CB8AC3E}">
        <p14:creationId xmlns:p14="http://schemas.microsoft.com/office/powerpoint/2010/main" val="1412717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C4E6F2-88C3-F840-8A0A-E0850EB20B8C}"/>
              </a:ext>
            </a:extLst>
          </p:cNvPr>
          <p:cNvSpPr>
            <a:spLocks noGrp="1"/>
          </p:cNvSpPr>
          <p:nvPr>
            <p:ph type="title"/>
          </p:nvPr>
        </p:nvSpPr>
        <p:spPr/>
        <p:txBody>
          <a:bodyPr/>
          <a:lstStyle/>
          <a:p>
            <a:r>
              <a:rPr kumimoji="1" lang="en-US" altLang="zh-CN" dirty="0"/>
              <a:t>Something went wrong on </a:t>
            </a:r>
            <a:r>
              <a:rPr kumimoji="1" lang="en-US" altLang="zh-CN" dirty="0" err="1"/>
              <a:t>ltcm’s</a:t>
            </a:r>
            <a:r>
              <a:rPr kumimoji="1" lang="en-US" altLang="zh-CN" dirty="0"/>
              <a:t> model</a:t>
            </a:r>
            <a:endParaRPr kumimoji="1" lang="zh-CN" altLang="en-US" dirty="0"/>
          </a:p>
        </p:txBody>
      </p:sp>
      <p:sp>
        <p:nvSpPr>
          <p:cNvPr id="3" name="内容占位符 2">
            <a:extLst>
              <a:ext uri="{FF2B5EF4-FFF2-40B4-BE49-F238E27FC236}">
                <a16:creationId xmlns:a16="http://schemas.microsoft.com/office/drawing/2014/main" id="{CC2EC9CE-0685-8B48-9135-E51DD69BC59A}"/>
              </a:ext>
            </a:extLst>
          </p:cNvPr>
          <p:cNvSpPr>
            <a:spLocks noGrp="1"/>
          </p:cNvSpPr>
          <p:nvPr>
            <p:ph idx="1"/>
          </p:nvPr>
        </p:nvSpPr>
        <p:spPr/>
        <p:txBody>
          <a:bodyPr/>
          <a:lstStyle/>
          <a:p>
            <a:r>
              <a:rPr kumimoji="1" lang="en-US" altLang="zh-CN" dirty="0"/>
              <a:t>These bias should have showed up in the realized returns.</a:t>
            </a:r>
          </a:p>
          <a:p>
            <a:r>
              <a:rPr kumimoji="1" lang="en-US" altLang="zh-CN" dirty="0"/>
              <a:t>Extrapolating the $105 million 99% daily VAR to a monthly number yields $480 million. Assuming an annual 18% expected return, the level over a month should have been ($480 -$71)= $409 million.</a:t>
            </a:r>
          </a:p>
          <a:p>
            <a:r>
              <a:rPr kumimoji="1" lang="en-US" altLang="zh-CN" dirty="0"/>
              <a:t>However, in May and June, the portfolio lost $310 million and $450 million. So, there must have been strong evidence that the models were starting to slip.</a:t>
            </a:r>
            <a:endParaRPr kumimoji="1" lang="zh-CN" altLang="en-US" dirty="0"/>
          </a:p>
        </p:txBody>
      </p:sp>
    </p:spTree>
    <p:extLst>
      <p:ext uri="{BB962C8B-B14F-4D97-AF65-F5344CB8AC3E}">
        <p14:creationId xmlns:p14="http://schemas.microsoft.com/office/powerpoint/2010/main" val="294492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1D68C-1361-C142-B71A-22A509051694}"/>
              </a:ext>
            </a:extLst>
          </p:cNvPr>
          <p:cNvSpPr>
            <a:spLocks noGrp="1"/>
          </p:cNvSpPr>
          <p:nvPr>
            <p:ph type="title"/>
          </p:nvPr>
        </p:nvSpPr>
        <p:spPr/>
        <p:txBody>
          <a:bodyPr/>
          <a:lstStyle/>
          <a:p>
            <a:r>
              <a:rPr kumimoji="1" lang="en-US" altLang="zh-CN" dirty="0"/>
              <a:t>LTCM wanted to reduce its risk</a:t>
            </a:r>
            <a:endParaRPr kumimoji="1" lang="zh-CN" altLang="en-US" dirty="0"/>
          </a:p>
        </p:txBody>
      </p:sp>
      <p:sp>
        <p:nvSpPr>
          <p:cNvPr id="3" name="内容占位符 2">
            <a:extLst>
              <a:ext uri="{FF2B5EF4-FFF2-40B4-BE49-F238E27FC236}">
                <a16:creationId xmlns:a16="http://schemas.microsoft.com/office/drawing/2014/main" id="{26F123A4-0351-A247-B9AD-26B4132B7CB2}"/>
              </a:ext>
            </a:extLst>
          </p:cNvPr>
          <p:cNvSpPr>
            <a:spLocks noGrp="1"/>
          </p:cNvSpPr>
          <p:nvPr>
            <p:ph idx="1"/>
          </p:nvPr>
        </p:nvSpPr>
        <p:spPr/>
        <p:txBody>
          <a:bodyPr/>
          <a:lstStyle/>
          <a:p>
            <a:r>
              <a:rPr kumimoji="1" lang="en-US" altLang="zh-CN" dirty="0"/>
              <a:t>The firm reportedly tried to reduce its risk profile, but made a major mistake: instead of selling off less-liquid positions, or raising fresh capital, it eliminated its most liquid investments because they were less profitable.</a:t>
            </a:r>
          </a:p>
          <a:p>
            <a:r>
              <a:rPr kumimoji="1" lang="en-US" altLang="zh-CN" dirty="0"/>
              <a:t>After this adjustment, LECM’s models indicated that its daily volatility should have been indeed reduced to $35 million. However, its actual daily volatility was closer to $100 million.</a:t>
            </a:r>
          </a:p>
          <a:p>
            <a:r>
              <a:rPr kumimoji="1" lang="en-US" altLang="zh-CN" dirty="0"/>
              <a:t>Either the market were getting more volatile or the models were seriously biased. Probably both.</a:t>
            </a:r>
            <a:endParaRPr kumimoji="1" lang="zh-CN" altLang="en-US" dirty="0"/>
          </a:p>
        </p:txBody>
      </p:sp>
    </p:spTree>
    <p:extLst>
      <p:ext uri="{BB962C8B-B14F-4D97-AF65-F5344CB8AC3E}">
        <p14:creationId xmlns:p14="http://schemas.microsoft.com/office/powerpoint/2010/main" val="3411661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FB6D7B-B4C4-7B4B-852A-018FAA1B5CA4}"/>
              </a:ext>
            </a:extLst>
          </p:cNvPr>
          <p:cNvSpPr>
            <a:spLocks noGrp="1"/>
          </p:cNvSpPr>
          <p:nvPr>
            <p:ph type="title"/>
          </p:nvPr>
        </p:nvSpPr>
        <p:spPr/>
        <p:txBody>
          <a:bodyPr/>
          <a:lstStyle/>
          <a:p>
            <a:r>
              <a:rPr kumimoji="1" lang="en-US" altLang="zh-CN" dirty="0"/>
              <a:t>Volatility of credit spreads</a:t>
            </a:r>
            <a:endParaRPr kumimoji="1" lang="zh-CN" altLang="en-US" dirty="0"/>
          </a:p>
        </p:txBody>
      </p:sp>
      <p:pic>
        <p:nvPicPr>
          <p:cNvPr id="5" name="内容占位符 4">
            <a:extLst>
              <a:ext uri="{FF2B5EF4-FFF2-40B4-BE49-F238E27FC236}">
                <a16:creationId xmlns:a16="http://schemas.microsoft.com/office/drawing/2014/main" id="{8C4BA962-2910-3049-A00A-DD7A836F78FE}"/>
              </a:ext>
            </a:extLst>
          </p:cNvPr>
          <p:cNvPicPr>
            <a:picLocks noGrp="1" noChangeAspect="1"/>
          </p:cNvPicPr>
          <p:nvPr>
            <p:ph idx="1"/>
          </p:nvPr>
        </p:nvPicPr>
        <p:blipFill>
          <a:blip r:embed="rId2"/>
          <a:stretch>
            <a:fillRect/>
          </a:stretch>
        </p:blipFill>
        <p:spPr>
          <a:xfrm>
            <a:off x="2510442" y="1874517"/>
            <a:ext cx="7000827" cy="3967723"/>
          </a:xfrm>
        </p:spPr>
      </p:pic>
      <p:sp>
        <p:nvSpPr>
          <p:cNvPr id="6" name="文本框 5">
            <a:extLst>
              <a:ext uri="{FF2B5EF4-FFF2-40B4-BE49-F238E27FC236}">
                <a16:creationId xmlns:a16="http://schemas.microsoft.com/office/drawing/2014/main" id="{3552A225-7C99-C34C-8DB3-E41E298C9EAF}"/>
              </a:ext>
            </a:extLst>
          </p:cNvPr>
          <p:cNvSpPr txBox="1"/>
          <p:nvPr/>
        </p:nvSpPr>
        <p:spPr>
          <a:xfrm>
            <a:off x="1862050" y="6046355"/>
            <a:ext cx="9567950" cy="369332"/>
          </a:xfrm>
          <a:prstGeom prst="rect">
            <a:avLst/>
          </a:prstGeom>
          <a:noFill/>
        </p:spPr>
        <p:txBody>
          <a:bodyPr wrap="square" rtlCol="0">
            <a:spAutoFit/>
          </a:bodyPr>
          <a:lstStyle/>
          <a:p>
            <a:r>
              <a:rPr kumimoji="1" lang="en-US" altLang="zh-CN" dirty="0"/>
              <a:t>Standard risk management methods would have picked up the increase in market volatility.</a:t>
            </a:r>
            <a:endParaRPr kumimoji="1" lang="zh-CN" altLang="en-US" dirty="0"/>
          </a:p>
        </p:txBody>
      </p:sp>
    </p:spTree>
    <p:extLst>
      <p:ext uri="{BB962C8B-B14F-4D97-AF65-F5344CB8AC3E}">
        <p14:creationId xmlns:p14="http://schemas.microsoft.com/office/powerpoint/2010/main" val="2159335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AA6EA0-2F63-2247-85CE-1303DB8965BB}"/>
              </a:ext>
            </a:extLst>
          </p:cNvPr>
          <p:cNvSpPr>
            <a:spLocks noGrp="1"/>
          </p:cNvSpPr>
          <p:nvPr>
            <p:ph type="title"/>
          </p:nvPr>
        </p:nvSpPr>
        <p:spPr/>
        <p:txBody>
          <a:bodyPr/>
          <a:lstStyle/>
          <a:p>
            <a:r>
              <a:rPr kumimoji="1" lang="en-US" altLang="zh-CN" dirty="0"/>
              <a:t>LTCM’s mistakes</a:t>
            </a:r>
            <a:endParaRPr kumimoji="1" lang="zh-CN" altLang="en-US" dirty="0"/>
          </a:p>
        </p:txBody>
      </p:sp>
      <p:sp>
        <p:nvSpPr>
          <p:cNvPr id="3" name="内容占位符 2">
            <a:extLst>
              <a:ext uri="{FF2B5EF4-FFF2-40B4-BE49-F238E27FC236}">
                <a16:creationId xmlns:a16="http://schemas.microsoft.com/office/drawing/2014/main" id="{53E78128-2B2B-0B47-AC68-BA7E091FA3B5}"/>
              </a:ext>
            </a:extLst>
          </p:cNvPr>
          <p:cNvSpPr>
            <a:spLocks noGrp="1"/>
          </p:cNvSpPr>
          <p:nvPr>
            <p:ph idx="1"/>
          </p:nvPr>
        </p:nvSpPr>
        <p:spPr/>
        <p:txBody>
          <a:bodyPr/>
          <a:lstStyle/>
          <a:p>
            <a:r>
              <a:rPr kumimoji="1" lang="en-US" altLang="zh-CN" dirty="0"/>
              <a:t>Even worse, on 21 August, the portfolio lost $550 million.</a:t>
            </a:r>
          </a:p>
          <a:p>
            <a:r>
              <a:rPr kumimoji="1" lang="en-US" altLang="zh-CN" dirty="0"/>
              <a:t>Using the presumed $45 million daily standard deviation, this translates into a 8.3 standard deviation event. Assuming a normal distribution, such an event would occur once every 800 trillion years, or 40,000 times the age of the universe. Surely this assumption was wrong.</a:t>
            </a:r>
          </a:p>
          <a:p>
            <a:r>
              <a:rPr kumimoji="1" lang="en-US" altLang="zh-CN" dirty="0"/>
              <a:t>If the true volatility was $100 million, this was a 3.7 standard deviation event. And assuming now a distribution with fatter tails, such as the Student-t(4), such event should occur once every 8 years. This is probably not far off the market.</a:t>
            </a:r>
            <a:endParaRPr kumimoji="1" lang="zh-CN" altLang="en-US" dirty="0"/>
          </a:p>
        </p:txBody>
      </p:sp>
    </p:spTree>
    <p:extLst>
      <p:ext uri="{BB962C8B-B14F-4D97-AF65-F5344CB8AC3E}">
        <p14:creationId xmlns:p14="http://schemas.microsoft.com/office/powerpoint/2010/main" val="258263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0ECD00-846F-D44D-B2A4-687F6D35D4AB}"/>
              </a:ext>
            </a:extLst>
          </p:cNvPr>
          <p:cNvSpPr>
            <a:spLocks noGrp="1"/>
          </p:cNvSpPr>
          <p:nvPr>
            <p:ph type="title"/>
          </p:nvPr>
        </p:nvSpPr>
        <p:spPr/>
        <p:txBody>
          <a:bodyPr/>
          <a:lstStyle/>
          <a:p>
            <a:r>
              <a:rPr kumimoji="1" lang="en-US" altLang="zh-CN" dirty="0"/>
              <a:t>LTCM’s mistakes continued…</a:t>
            </a:r>
            <a:endParaRPr kumimoji="1" lang="zh-CN" altLang="en-US" dirty="0"/>
          </a:p>
        </p:txBody>
      </p:sp>
      <p:sp>
        <p:nvSpPr>
          <p:cNvPr id="3" name="内容占位符 2">
            <a:extLst>
              <a:ext uri="{FF2B5EF4-FFF2-40B4-BE49-F238E27FC236}">
                <a16:creationId xmlns:a16="http://schemas.microsoft.com/office/drawing/2014/main" id="{F4935E70-3E71-F044-9BE6-6264C47AD740}"/>
              </a:ext>
            </a:extLst>
          </p:cNvPr>
          <p:cNvSpPr>
            <a:spLocks noGrp="1"/>
          </p:cNvSpPr>
          <p:nvPr>
            <p:ph idx="1"/>
          </p:nvPr>
        </p:nvSpPr>
        <p:spPr/>
        <p:txBody>
          <a:bodyPr/>
          <a:lstStyle/>
          <a:p>
            <a:r>
              <a:rPr kumimoji="1" lang="en-US" altLang="zh-CN" dirty="0"/>
              <a:t>In retrospect, the firm made major  risk-management blunders.</a:t>
            </a:r>
          </a:p>
          <a:p>
            <a:r>
              <a:rPr kumimoji="1" lang="en-US" altLang="zh-CN" dirty="0"/>
              <a:t>LTCM appears to have relied on recent history to estimate risk, assigning a low probability to events such as sovereign defaults and major market disruptions such as the 1987 crash, which led to a flight to liquidity.</a:t>
            </a:r>
          </a:p>
          <a:p>
            <a:r>
              <a:rPr kumimoji="1" lang="en-US" altLang="zh-CN" dirty="0"/>
              <a:t>Since credit-sensitive instruments are by nature affected by rare events, this approach missed the true risks of the portfolio.</a:t>
            </a:r>
            <a:endParaRPr kumimoji="1" lang="zh-CN" altLang="en-US" dirty="0"/>
          </a:p>
        </p:txBody>
      </p:sp>
    </p:spTree>
    <p:extLst>
      <p:ext uri="{BB962C8B-B14F-4D97-AF65-F5344CB8AC3E}">
        <p14:creationId xmlns:p14="http://schemas.microsoft.com/office/powerpoint/2010/main" val="1785157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5C982-C51C-6D49-B2B1-EACB57CAB1C9}"/>
              </a:ext>
            </a:extLst>
          </p:cNvPr>
          <p:cNvSpPr>
            <a:spLocks noGrp="1"/>
          </p:cNvSpPr>
          <p:nvPr>
            <p:ph type="title"/>
          </p:nvPr>
        </p:nvSpPr>
        <p:spPr/>
        <p:txBody>
          <a:bodyPr/>
          <a:lstStyle/>
          <a:p>
            <a:r>
              <a:rPr kumimoji="1" lang="en-US" altLang="zh-CN" dirty="0"/>
              <a:t>LTCM‘s stress-test</a:t>
            </a:r>
            <a:endParaRPr kumimoji="1" lang="zh-CN" altLang="en-US" dirty="0"/>
          </a:p>
        </p:txBody>
      </p:sp>
      <p:sp>
        <p:nvSpPr>
          <p:cNvPr id="3" name="内容占位符 2">
            <a:extLst>
              <a:ext uri="{FF2B5EF4-FFF2-40B4-BE49-F238E27FC236}">
                <a16:creationId xmlns:a16="http://schemas.microsoft.com/office/drawing/2014/main" id="{A821E69A-ED3A-C545-894F-65C7FE44DDD6}"/>
              </a:ext>
            </a:extLst>
          </p:cNvPr>
          <p:cNvSpPr>
            <a:spLocks noGrp="1"/>
          </p:cNvSpPr>
          <p:nvPr>
            <p:ph idx="1"/>
          </p:nvPr>
        </p:nvSpPr>
        <p:spPr/>
        <p:txBody>
          <a:bodyPr/>
          <a:lstStyle/>
          <a:p>
            <a:r>
              <a:rPr kumimoji="1" lang="en-US" altLang="zh-CN" dirty="0"/>
              <a:t>LTCM is also reported to have done stress-testing of its portfolio.</a:t>
            </a:r>
          </a:p>
          <a:p>
            <a:r>
              <a:rPr kumimoji="1" lang="en-US" altLang="zh-CN" dirty="0"/>
              <a:t>The firm had stress loss predictions that it could lose $2.3 billion in a worst-case scenario. </a:t>
            </a:r>
          </a:p>
          <a:p>
            <a:r>
              <a:rPr kumimoji="1" lang="en-US" altLang="zh-CN" dirty="0"/>
              <a:t>In fact, it lost $4.4 billion during 1998. It also failed to appreciate that its very size made it impossible to maneuver once it had lost $2.3 billion.</a:t>
            </a:r>
          </a:p>
          <a:p>
            <a:r>
              <a:rPr kumimoji="1" lang="en-US" altLang="zh-CN" dirty="0"/>
              <a:t>Admittedly, the losses were exacerbated due to the size of the positions and the drying up of liquidity in turbulent financial markets.</a:t>
            </a:r>
          </a:p>
          <a:p>
            <a:r>
              <a:rPr kumimoji="1" lang="en-US" altLang="zh-CN" dirty="0"/>
              <a:t>The firm had badly underestimated its risk and did not have enough long-term capital to ride out the turbulence of 1998.</a:t>
            </a:r>
            <a:endParaRPr kumimoji="1" lang="zh-CN" altLang="en-US" dirty="0"/>
          </a:p>
        </p:txBody>
      </p:sp>
    </p:spTree>
    <p:extLst>
      <p:ext uri="{BB962C8B-B14F-4D97-AF65-F5344CB8AC3E}">
        <p14:creationId xmlns:p14="http://schemas.microsoft.com/office/powerpoint/2010/main" val="2767090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F6D3A7-2DD1-4746-BC56-3B49FCA3075B}"/>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6FC80AD8-04BD-2344-AB39-6EF1B148390E}"/>
              </a:ext>
            </a:extLst>
          </p:cNvPr>
          <p:cNvSpPr>
            <a:spLocks noGrp="1"/>
          </p:cNvSpPr>
          <p:nvPr>
            <p:ph idx="1"/>
          </p:nvPr>
        </p:nvSpPr>
        <p:spPr/>
        <p:txBody>
          <a:bodyPr/>
          <a:lstStyle/>
          <a:p>
            <a:pPr marL="457200" indent="-457200">
              <a:buFont typeface="+mj-lt"/>
              <a:buAutoNum type="arabicPeriod"/>
            </a:pPr>
            <a:r>
              <a:rPr kumimoji="1" lang="en-US" altLang="zh-CN" dirty="0"/>
              <a:t>How LTCM lost its capital</a:t>
            </a:r>
          </a:p>
          <a:p>
            <a:pPr marL="457200" indent="-457200">
              <a:buFont typeface="+mj-lt"/>
              <a:buAutoNum type="arabicPeriod"/>
            </a:pPr>
            <a:r>
              <a:rPr kumimoji="1" lang="en-US" altLang="zh-CN" dirty="0"/>
              <a:t>VAR and equity capital</a:t>
            </a:r>
          </a:p>
          <a:p>
            <a:pPr marL="457200" indent="-457200">
              <a:buFont typeface="+mj-lt"/>
              <a:buAutoNum type="arabicPeriod"/>
            </a:pPr>
            <a:r>
              <a:rPr kumimoji="1" lang="en-US" altLang="zh-CN" dirty="0"/>
              <a:t>LTCM ‘s risk management story</a:t>
            </a:r>
          </a:p>
          <a:p>
            <a:pPr marL="457200" indent="-457200">
              <a:buFont typeface="+mj-lt"/>
              <a:buAutoNum type="arabicPeriod"/>
            </a:pPr>
            <a:r>
              <a:rPr kumimoji="1" lang="en-US" altLang="zh-CN" b="1" dirty="0"/>
              <a:t>Portfolio optimization and leverage</a:t>
            </a:r>
          </a:p>
          <a:p>
            <a:pPr marL="457200" indent="-457200">
              <a:buFont typeface="+mj-lt"/>
              <a:buAutoNum type="arabicPeriod"/>
            </a:pPr>
            <a:r>
              <a:rPr kumimoji="1" lang="en-US" altLang="zh-CN" dirty="0"/>
              <a:t>The problem with portfolio optimization</a:t>
            </a:r>
          </a:p>
          <a:p>
            <a:pPr marL="457200" indent="-457200">
              <a:buFont typeface="+mj-lt"/>
              <a:buAutoNum type="arabicPeriod"/>
            </a:pPr>
            <a:r>
              <a:rPr kumimoji="1" lang="en-US" altLang="zh-CN" dirty="0"/>
              <a:t>LTCM’s risk profile</a:t>
            </a:r>
          </a:p>
          <a:p>
            <a:pPr marL="457200" indent="-457200">
              <a:buFont typeface="+mj-lt"/>
              <a:buAutoNum type="arabicPeriod"/>
            </a:pPr>
            <a:r>
              <a:rPr kumimoji="1" lang="en-US" altLang="zh-CN" dirty="0"/>
              <a:t>Conclusion &amp; Thinking</a:t>
            </a:r>
            <a:endParaRPr kumimoji="1" lang="zh-CN" altLang="en-US" dirty="0"/>
          </a:p>
        </p:txBody>
      </p:sp>
    </p:spTree>
    <p:extLst>
      <p:ext uri="{BB962C8B-B14F-4D97-AF65-F5344CB8AC3E}">
        <p14:creationId xmlns:p14="http://schemas.microsoft.com/office/powerpoint/2010/main" val="4262802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E464BA-7FE3-724B-9769-1158D6217194}"/>
              </a:ext>
            </a:extLst>
          </p:cNvPr>
          <p:cNvSpPr>
            <a:spLocks noGrp="1"/>
          </p:cNvSpPr>
          <p:nvPr>
            <p:ph type="title"/>
          </p:nvPr>
        </p:nvSpPr>
        <p:spPr/>
        <p:txBody>
          <a:bodyPr/>
          <a:lstStyle/>
          <a:p>
            <a:r>
              <a:rPr kumimoji="1" lang="en-US" altLang="zh-CN" dirty="0"/>
              <a:t>Portfolio optimization</a:t>
            </a:r>
            <a:endParaRPr kumimoji="1" lang="zh-CN" altLang="en-US" dirty="0"/>
          </a:p>
        </p:txBody>
      </p:sp>
      <p:sp>
        <p:nvSpPr>
          <p:cNvPr id="3" name="内容占位符 2">
            <a:extLst>
              <a:ext uri="{FF2B5EF4-FFF2-40B4-BE49-F238E27FC236}">
                <a16:creationId xmlns:a16="http://schemas.microsoft.com/office/drawing/2014/main" id="{F36D7B16-E994-F743-B7A0-C4CE9473ED8B}"/>
              </a:ext>
            </a:extLst>
          </p:cNvPr>
          <p:cNvSpPr>
            <a:spLocks noGrp="1"/>
          </p:cNvSpPr>
          <p:nvPr>
            <p:ph idx="1"/>
          </p:nvPr>
        </p:nvSpPr>
        <p:spPr/>
        <p:txBody>
          <a:bodyPr/>
          <a:lstStyle/>
          <a:p>
            <a:r>
              <a:rPr kumimoji="1" lang="en-US" altLang="zh-CN" dirty="0"/>
              <a:t>We want to maximizes the utility function:</a:t>
            </a:r>
          </a:p>
          <a:p>
            <a:endParaRPr kumimoji="1" lang="en-US" altLang="zh-CN" dirty="0"/>
          </a:p>
          <a:p>
            <a:endParaRPr kumimoji="1" lang="en-US" altLang="zh-CN" dirty="0"/>
          </a:p>
          <a:p>
            <a:r>
              <a:rPr kumimoji="1" lang="en-US" altLang="zh-CN" dirty="0"/>
              <a:t>The optimal positions in risky assets are given by:</a:t>
            </a:r>
          </a:p>
          <a:p>
            <a:endParaRPr kumimoji="1" lang="en-US" altLang="zh-CN" dirty="0"/>
          </a:p>
        </p:txBody>
      </p:sp>
      <p:pic>
        <p:nvPicPr>
          <p:cNvPr id="5" name="图片 4">
            <a:extLst>
              <a:ext uri="{FF2B5EF4-FFF2-40B4-BE49-F238E27FC236}">
                <a16:creationId xmlns:a16="http://schemas.microsoft.com/office/drawing/2014/main" id="{F7F8ACDC-8A13-F743-93DC-625C239FCD4A}"/>
              </a:ext>
            </a:extLst>
          </p:cNvPr>
          <p:cNvPicPr>
            <a:picLocks noChangeAspect="1"/>
          </p:cNvPicPr>
          <p:nvPr/>
        </p:nvPicPr>
        <p:blipFill>
          <a:blip r:embed="rId2"/>
          <a:stretch>
            <a:fillRect/>
          </a:stretch>
        </p:blipFill>
        <p:spPr>
          <a:xfrm>
            <a:off x="3372774" y="2784417"/>
            <a:ext cx="5346700" cy="723900"/>
          </a:xfrm>
          <a:prstGeom prst="rect">
            <a:avLst/>
          </a:prstGeom>
        </p:spPr>
      </p:pic>
      <p:pic>
        <p:nvPicPr>
          <p:cNvPr id="7" name="图片 6">
            <a:extLst>
              <a:ext uri="{FF2B5EF4-FFF2-40B4-BE49-F238E27FC236}">
                <a16:creationId xmlns:a16="http://schemas.microsoft.com/office/drawing/2014/main" id="{CC1A5DC2-F3E1-7641-902E-57684A903072}"/>
              </a:ext>
            </a:extLst>
          </p:cNvPr>
          <p:cNvPicPr>
            <a:picLocks noChangeAspect="1"/>
          </p:cNvPicPr>
          <p:nvPr/>
        </p:nvPicPr>
        <p:blipFill>
          <a:blip r:embed="rId3"/>
          <a:stretch>
            <a:fillRect/>
          </a:stretch>
        </p:blipFill>
        <p:spPr>
          <a:xfrm>
            <a:off x="5061874" y="4006733"/>
            <a:ext cx="1968500" cy="647700"/>
          </a:xfrm>
          <a:prstGeom prst="rect">
            <a:avLst/>
          </a:prstGeom>
        </p:spPr>
      </p:pic>
    </p:spTree>
    <p:extLst>
      <p:ext uri="{BB962C8B-B14F-4D97-AF65-F5344CB8AC3E}">
        <p14:creationId xmlns:p14="http://schemas.microsoft.com/office/powerpoint/2010/main" val="1661480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F6D3A7-2DD1-4746-BC56-3B49FCA3075B}"/>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6FC80AD8-04BD-2344-AB39-6EF1B148390E}"/>
              </a:ext>
            </a:extLst>
          </p:cNvPr>
          <p:cNvSpPr>
            <a:spLocks noGrp="1"/>
          </p:cNvSpPr>
          <p:nvPr>
            <p:ph idx="1"/>
          </p:nvPr>
        </p:nvSpPr>
        <p:spPr/>
        <p:txBody>
          <a:bodyPr/>
          <a:lstStyle/>
          <a:p>
            <a:pPr marL="457200" indent="-457200">
              <a:buFont typeface="+mj-lt"/>
              <a:buAutoNum type="arabicPeriod"/>
            </a:pPr>
            <a:r>
              <a:rPr kumimoji="1" lang="en-US" altLang="zh-CN" b="1" dirty="0"/>
              <a:t>How LTCM lost its capital</a:t>
            </a:r>
          </a:p>
          <a:p>
            <a:pPr marL="457200" indent="-457200">
              <a:buFont typeface="+mj-lt"/>
              <a:buAutoNum type="arabicPeriod"/>
            </a:pPr>
            <a:r>
              <a:rPr kumimoji="1" lang="en-US" altLang="zh-CN" dirty="0"/>
              <a:t>VAR and equity capital</a:t>
            </a:r>
          </a:p>
          <a:p>
            <a:pPr marL="457200" indent="-457200">
              <a:buFont typeface="+mj-lt"/>
              <a:buAutoNum type="arabicPeriod"/>
            </a:pPr>
            <a:r>
              <a:rPr kumimoji="1" lang="en-US" altLang="zh-CN" dirty="0"/>
              <a:t>LTCM ‘s risk management story</a:t>
            </a:r>
          </a:p>
          <a:p>
            <a:pPr marL="457200" indent="-457200">
              <a:buFont typeface="+mj-lt"/>
              <a:buAutoNum type="arabicPeriod"/>
            </a:pPr>
            <a:r>
              <a:rPr kumimoji="1" lang="en-US" altLang="zh-CN" dirty="0"/>
              <a:t>Portfolio optimization and leverage</a:t>
            </a:r>
          </a:p>
          <a:p>
            <a:pPr marL="457200" indent="-457200">
              <a:buFont typeface="+mj-lt"/>
              <a:buAutoNum type="arabicPeriod"/>
            </a:pPr>
            <a:r>
              <a:rPr kumimoji="1" lang="en-US" altLang="zh-CN" dirty="0"/>
              <a:t>The problem with portfolio optimization</a:t>
            </a:r>
          </a:p>
          <a:p>
            <a:pPr marL="457200" indent="-457200">
              <a:buFont typeface="+mj-lt"/>
              <a:buAutoNum type="arabicPeriod"/>
            </a:pPr>
            <a:r>
              <a:rPr kumimoji="1" lang="en-US" altLang="zh-CN" dirty="0"/>
              <a:t>LTCM’s risk profile</a:t>
            </a:r>
          </a:p>
          <a:p>
            <a:pPr marL="457200" indent="-457200">
              <a:buFont typeface="+mj-lt"/>
              <a:buAutoNum type="arabicPeriod"/>
            </a:pPr>
            <a:r>
              <a:rPr kumimoji="1" lang="en-US" altLang="zh-CN" dirty="0"/>
              <a:t>Conclusion &amp; Thinking</a:t>
            </a:r>
            <a:endParaRPr kumimoji="1" lang="zh-CN" altLang="en-US" dirty="0"/>
          </a:p>
        </p:txBody>
      </p:sp>
    </p:spTree>
    <p:extLst>
      <p:ext uri="{BB962C8B-B14F-4D97-AF65-F5344CB8AC3E}">
        <p14:creationId xmlns:p14="http://schemas.microsoft.com/office/powerpoint/2010/main" val="1583597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1C41F-7271-0344-B5F0-6C406421FC2F}"/>
              </a:ext>
            </a:extLst>
          </p:cNvPr>
          <p:cNvSpPr>
            <a:spLocks noGrp="1"/>
          </p:cNvSpPr>
          <p:nvPr>
            <p:ph type="title"/>
          </p:nvPr>
        </p:nvSpPr>
        <p:spPr/>
        <p:txBody>
          <a:bodyPr/>
          <a:lstStyle/>
          <a:p>
            <a:r>
              <a:rPr kumimoji="1" lang="en-US" altLang="zh-CN" dirty="0"/>
              <a:t>Portfolio optimization with two assets</a:t>
            </a:r>
            <a:endParaRPr kumimoji="1" lang="zh-CN" altLang="en-US" dirty="0"/>
          </a:p>
        </p:txBody>
      </p:sp>
      <p:sp>
        <p:nvSpPr>
          <p:cNvPr id="3" name="内容占位符 2">
            <a:extLst>
              <a:ext uri="{FF2B5EF4-FFF2-40B4-BE49-F238E27FC236}">
                <a16:creationId xmlns:a16="http://schemas.microsoft.com/office/drawing/2014/main" id="{4C0C3AFF-514E-4045-B1EB-6D1CC734B129}"/>
              </a:ext>
            </a:extLst>
          </p:cNvPr>
          <p:cNvSpPr>
            <a:spLocks noGrp="1"/>
          </p:cNvSpPr>
          <p:nvPr>
            <p:ph idx="1"/>
          </p:nvPr>
        </p:nvSpPr>
        <p:spPr>
          <a:xfrm>
            <a:off x="1251678" y="2286001"/>
            <a:ext cx="10178322" cy="3593591"/>
          </a:xfrm>
        </p:spPr>
        <p:txBody>
          <a:bodyPr/>
          <a:lstStyle/>
          <a:p>
            <a:r>
              <a:rPr kumimoji="1" lang="en-US" altLang="zh-CN" dirty="0"/>
              <a:t>The table presents a worked-out example of a portfolio optimization with two risky assets. </a:t>
            </a:r>
            <a:endParaRPr kumimoji="1" lang="zh-CN" altLang="en-US" dirty="0"/>
          </a:p>
          <a:p>
            <a:endParaRPr kumimoji="1" lang="zh-CN" altLang="en-US" dirty="0"/>
          </a:p>
        </p:txBody>
      </p:sp>
      <p:pic>
        <p:nvPicPr>
          <p:cNvPr id="5" name="图片 4">
            <a:extLst>
              <a:ext uri="{FF2B5EF4-FFF2-40B4-BE49-F238E27FC236}">
                <a16:creationId xmlns:a16="http://schemas.microsoft.com/office/drawing/2014/main" id="{1BA3CEBB-BEFF-1B4B-A82E-98A9B022999B}"/>
              </a:ext>
            </a:extLst>
          </p:cNvPr>
          <p:cNvPicPr>
            <a:picLocks noChangeAspect="1"/>
          </p:cNvPicPr>
          <p:nvPr/>
        </p:nvPicPr>
        <p:blipFill>
          <a:blip r:embed="rId2"/>
          <a:stretch>
            <a:fillRect/>
          </a:stretch>
        </p:blipFill>
        <p:spPr>
          <a:xfrm>
            <a:off x="1251678" y="3088836"/>
            <a:ext cx="5019785" cy="3036660"/>
          </a:xfrm>
          <a:prstGeom prst="rect">
            <a:avLst/>
          </a:prstGeom>
        </p:spPr>
      </p:pic>
      <p:pic>
        <p:nvPicPr>
          <p:cNvPr id="7" name="图片 6">
            <a:extLst>
              <a:ext uri="{FF2B5EF4-FFF2-40B4-BE49-F238E27FC236}">
                <a16:creationId xmlns:a16="http://schemas.microsoft.com/office/drawing/2014/main" id="{F72B9A7B-7686-2E4F-9D5A-683433253B71}"/>
              </a:ext>
            </a:extLst>
          </p:cNvPr>
          <p:cNvPicPr>
            <a:picLocks noChangeAspect="1"/>
          </p:cNvPicPr>
          <p:nvPr/>
        </p:nvPicPr>
        <p:blipFill>
          <a:blip r:embed="rId3"/>
          <a:stretch>
            <a:fillRect/>
          </a:stretch>
        </p:blipFill>
        <p:spPr>
          <a:xfrm>
            <a:off x="6378426" y="3088836"/>
            <a:ext cx="5051574" cy="3036660"/>
          </a:xfrm>
          <a:prstGeom prst="rect">
            <a:avLst/>
          </a:prstGeom>
        </p:spPr>
      </p:pic>
    </p:spTree>
    <p:extLst>
      <p:ext uri="{BB962C8B-B14F-4D97-AF65-F5344CB8AC3E}">
        <p14:creationId xmlns:p14="http://schemas.microsoft.com/office/powerpoint/2010/main" val="1128457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50D0DE-29E3-BA4A-871E-6CA2A3199D4E}"/>
              </a:ext>
            </a:extLst>
          </p:cNvPr>
          <p:cNvSpPr>
            <a:spLocks noGrp="1"/>
          </p:cNvSpPr>
          <p:nvPr>
            <p:ph type="title"/>
          </p:nvPr>
        </p:nvSpPr>
        <p:spPr/>
        <p:txBody>
          <a:bodyPr/>
          <a:lstStyle/>
          <a:p>
            <a:r>
              <a:rPr kumimoji="1" lang="en-US" altLang="zh-CN" dirty="0"/>
              <a:t>The essence of </a:t>
            </a:r>
            <a:r>
              <a:rPr kumimoji="1" lang="en-US" altLang="zh-CN" dirty="0" err="1"/>
              <a:t>ltcm’s</a:t>
            </a:r>
            <a:r>
              <a:rPr kumimoji="1" lang="en-US" altLang="zh-CN" dirty="0"/>
              <a:t> strategy</a:t>
            </a:r>
            <a:endParaRPr kumimoji="1" lang="zh-CN" altLang="en-US" dirty="0"/>
          </a:p>
        </p:txBody>
      </p:sp>
      <p:sp>
        <p:nvSpPr>
          <p:cNvPr id="3" name="内容占位符 2">
            <a:extLst>
              <a:ext uri="{FF2B5EF4-FFF2-40B4-BE49-F238E27FC236}">
                <a16:creationId xmlns:a16="http://schemas.microsoft.com/office/drawing/2014/main" id="{F565F064-34D9-A34A-A4C1-6FA650674B46}"/>
              </a:ext>
            </a:extLst>
          </p:cNvPr>
          <p:cNvSpPr>
            <a:spLocks noGrp="1"/>
          </p:cNvSpPr>
          <p:nvPr>
            <p:ph idx="1"/>
          </p:nvPr>
        </p:nvSpPr>
        <p:spPr/>
        <p:txBody>
          <a:bodyPr/>
          <a:lstStyle/>
          <a:p>
            <a:r>
              <a:rPr kumimoji="1" lang="en-US" altLang="zh-CN" dirty="0"/>
              <a:t>The portfolio takes a very large position in the corporate bond, $19.66 for every $1 of equity, offset by a large short position of $15.60 in the Treasury bond. </a:t>
            </a:r>
          </a:p>
          <a:p>
            <a:r>
              <a:rPr kumimoji="1" lang="en-US" altLang="zh-CN" dirty="0"/>
              <a:t>The expected return is 37% per year and the volatility is 28.1% per year.</a:t>
            </a:r>
          </a:p>
          <a:p>
            <a:r>
              <a:rPr kumimoji="1" lang="en-US" altLang="zh-CN" dirty="0"/>
              <a:t>This simple exercise captures the essence of LTCM’s so-called arbitrage strategy. </a:t>
            </a:r>
          </a:p>
          <a:p>
            <a:r>
              <a:rPr kumimoji="1" lang="en-US" altLang="zh-CN" dirty="0"/>
              <a:t>The leverage ratio is close to 20 and the annual expected return is close to 40%, as LTCM had hoped for.</a:t>
            </a:r>
          </a:p>
          <a:p>
            <a:r>
              <a:rPr kumimoji="1" lang="en-US" altLang="zh-CN" dirty="0"/>
              <a:t>But something went wrong.</a:t>
            </a:r>
          </a:p>
          <a:p>
            <a:endParaRPr kumimoji="1" lang="zh-CN" altLang="en-US" dirty="0"/>
          </a:p>
        </p:txBody>
      </p:sp>
    </p:spTree>
    <p:extLst>
      <p:ext uri="{BB962C8B-B14F-4D97-AF65-F5344CB8AC3E}">
        <p14:creationId xmlns:p14="http://schemas.microsoft.com/office/powerpoint/2010/main" val="329867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F6D3A7-2DD1-4746-BC56-3B49FCA3075B}"/>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6FC80AD8-04BD-2344-AB39-6EF1B148390E}"/>
              </a:ext>
            </a:extLst>
          </p:cNvPr>
          <p:cNvSpPr>
            <a:spLocks noGrp="1"/>
          </p:cNvSpPr>
          <p:nvPr>
            <p:ph idx="1"/>
          </p:nvPr>
        </p:nvSpPr>
        <p:spPr/>
        <p:txBody>
          <a:bodyPr/>
          <a:lstStyle/>
          <a:p>
            <a:pPr marL="457200" indent="-457200">
              <a:buFont typeface="+mj-lt"/>
              <a:buAutoNum type="arabicPeriod"/>
            </a:pPr>
            <a:r>
              <a:rPr kumimoji="1" lang="en-US" altLang="zh-CN" dirty="0"/>
              <a:t>How LTCM lost its capital</a:t>
            </a:r>
          </a:p>
          <a:p>
            <a:pPr marL="457200" indent="-457200">
              <a:buFont typeface="+mj-lt"/>
              <a:buAutoNum type="arabicPeriod"/>
            </a:pPr>
            <a:r>
              <a:rPr kumimoji="1" lang="en-US" altLang="zh-CN" dirty="0"/>
              <a:t>VAR and equity capital</a:t>
            </a:r>
          </a:p>
          <a:p>
            <a:pPr marL="457200" indent="-457200">
              <a:buFont typeface="+mj-lt"/>
              <a:buAutoNum type="arabicPeriod"/>
            </a:pPr>
            <a:r>
              <a:rPr kumimoji="1" lang="en-US" altLang="zh-CN" dirty="0"/>
              <a:t>LTCM ‘s risk management story</a:t>
            </a:r>
          </a:p>
          <a:p>
            <a:pPr marL="457200" indent="-457200">
              <a:buFont typeface="+mj-lt"/>
              <a:buAutoNum type="arabicPeriod"/>
            </a:pPr>
            <a:r>
              <a:rPr kumimoji="1" lang="en-US" altLang="zh-CN" dirty="0"/>
              <a:t>Portfolio optimization and leverage</a:t>
            </a:r>
          </a:p>
          <a:p>
            <a:pPr marL="457200" indent="-457200">
              <a:buFont typeface="+mj-lt"/>
              <a:buAutoNum type="arabicPeriod"/>
            </a:pPr>
            <a:r>
              <a:rPr kumimoji="1" lang="en-US" altLang="zh-CN" b="1" dirty="0"/>
              <a:t>The problem with portfolio optimization</a:t>
            </a:r>
          </a:p>
          <a:p>
            <a:pPr marL="457200" indent="-457200">
              <a:buFont typeface="+mj-lt"/>
              <a:buAutoNum type="arabicPeriod"/>
            </a:pPr>
            <a:r>
              <a:rPr kumimoji="1" lang="en-US" altLang="zh-CN" dirty="0"/>
              <a:t>LTCM’s risk profile</a:t>
            </a:r>
          </a:p>
          <a:p>
            <a:pPr marL="457200" indent="-457200">
              <a:buFont typeface="+mj-lt"/>
              <a:buAutoNum type="arabicPeriod"/>
            </a:pPr>
            <a:r>
              <a:rPr kumimoji="1" lang="en-US" altLang="zh-CN" dirty="0"/>
              <a:t>Conclusion &amp; Thinking</a:t>
            </a:r>
            <a:endParaRPr kumimoji="1" lang="zh-CN" altLang="en-US" dirty="0"/>
          </a:p>
        </p:txBody>
      </p:sp>
    </p:spTree>
    <p:extLst>
      <p:ext uri="{BB962C8B-B14F-4D97-AF65-F5344CB8AC3E}">
        <p14:creationId xmlns:p14="http://schemas.microsoft.com/office/powerpoint/2010/main" val="1053771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563135-EED1-9745-9752-1181436B94D7}"/>
              </a:ext>
            </a:extLst>
          </p:cNvPr>
          <p:cNvSpPr>
            <a:spLocks noGrp="1"/>
          </p:cNvSpPr>
          <p:nvPr>
            <p:ph type="title"/>
          </p:nvPr>
        </p:nvSpPr>
        <p:spPr/>
        <p:txBody>
          <a:bodyPr/>
          <a:lstStyle/>
          <a:p>
            <a:r>
              <a:rPr kumimoji="1" lang="en-US" altLang="zh-CN" dirty="0"/>
              <a:t>Is this strategy so safe?</a:t>
            </a:r>
            <a:endParaRPr kumimoji="1" lang="zh-CN" altLang="en-US" dirty="0"/>
          </a:p>
        </p:txBody>
      </p:sp>
      <p:sp>
        <p:nvSpPr>
          <p:cNvPr id="3" name="内容占位符 2">
            <a:extLst>
              <a:ext uri="{FF2B5EF4-FFF2-40B4-BE49-F238E27FC236}">
                <a16:creationId xmlns:a16="http://schemas.microsoft.com/office/drawing/2014/main" id="{2067486D-5E19-F740-B2E1-B13369CFA921}"/>
              </a:ext>
            </a:extLst>
          </p:cNvPr>
          <p:cNvSpPr>
            <a:spLocks noGrp="1"/>
          </p:cNvSpPr>
          <p:nvPr>
            <p:ph idx="1"/>
          </p:nvPr>
        </p:nvSpPr>
        <p:spPr/>
        <p:txBody>
          <a:bodyPr/>
          <a:lstStyle/>
          <a:p>
            <a:r>
              <a:rPr kumimoji="1" lang="en-US" altLang="zh-CN" dirty="0"/>
              <a:t>The problem is the presumed risk of the strategy.</a:t>
            </a:r>
          </a:p>
          <a:p>
            <a:r>
              <a:rPr kumimoji="1" lang="en-US" altLang="zh-CN" dirty="0"/>
              <a:t>For every dollar invested, the monthly volatility is 8.1%. Thus to be wiped out over 1 month, the portfolio should suffer a loss of $1/$0.081, which is 12.3 times the standard deviation.</a:t>
            </a:r>
          </a:p>
          <a:p>
            <a:r>
              <a:rPr kumimoji="1" lang="en-US" altLang="zh-CN" dirty="0"/>
              <a:t>Define this ratio as the monthly equity coverage, or safety factor. As this loss appears unlikely, the amount of equity provides sufficient protection.</a:t>
            </a:r>
          </a:p>
          <a:p>
            <a:r>
              <a:rPr kumimoji="1" lang="en-US" altLang="zh-CN" dirty="0"/>
              <a:t>Or, is this so unlikely?</a:t>
            </a:r>
            <a:endParaRPr kumimoji="1" lang="zh-CN" altLang="en-US" dirty="0"/>
          </a:p>
        </p:txBody>
      </p:sp>
    </p:spTree>
    <p:extLst>
      <p:ext uri="{BB962C8B-B14F-4D97-AF65-F5344CB8AC3E}">
        <p14:creationId xmlns:p14="http://schemas.microsoft.com/office/powerpoint/2010/main" val="245407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96A5B8-6399-304D-A024-EC57FD1E1FEF}"/>
              </a:ext>
            </a:extLst>
          </p:cNvPr>
          <p:cNvSpPr>
            <a:spLocks noGrp="1"/>
          </p:cNvSpPr>
          <p:nvPr>
            <p:ph type="title"/>
          </p:nvPr>
        </p:nvSpPr>
        <p:spPr/>
        <p:txBody>
          <a:bodyPr/>
          <a:lstStyle/>
          <a:p>
            <a:r>
              <a:rPr kumimoji="1" lang="en-US" altLang="zh-CN" dirty="0"/>
              <a:t>Two problems with correlation</a:t>
            </a:r>
            <a:endParaRPr kumimoji="1" lang="zh-CN" altLang="en-US" dirty="0"/>
          </a:p>
        </p:txBody>
      </p:sp>
      <p:sp>
        <p:nvSpPr>
          <p:cNvPr id="3" name="内容占位符 2">
            <a:extLst>
              <a:ext uri="{FF2B5EF4-FFF2-40B4-BE49-F238E27FC236}">
                <a16:creationId xmlns:a16="http://schemas.microsoft.com/office/drawing/2014/main" id="{D1925181-3D45-B742-A20F-2324066ADD91}"/>
              </a:ext>
            </a:extLst>
          </p:cNvPr>
          <p:cNvSpPr>
            <a:spLocks noGrp="1"/>
          </p:cNvSpPr>
          <p:nvPr>
            <p:ph idx="1"/>
          </p:nvPr>
        </p:nvSpPr>
        <p:spPr/>
        <p:txBody>
          <a:bodyPr>
            <a:normAutofit lnSpcReduction="10000"/>
          </a:bodyPr>
          <a:lstStyle/>
          <a:p>
            <a:r>
              <a:rPr kumimoji="1" lang="en-US" altLang="zh-CN" dirty="0"/>
              <a:t>This type of strategy hinges on the correlation staying at the high level of rho=0.9654.</a:t>
            </a:r>
          </a:p>
          <a:p>
            <a:r>
              <a:rPr kumimoji="1" lang="en-US" altLang="zh-CN" dirty="0"/>
              <a:t>However, there are two problems with this.</a:t>
            </a:r>
          </a:p>
          <a:p>
            <a:r>
              <a:rPr kumimoji="1" lang="en-US" altLang="zh-CN" dirty="0"/>
              <a:t>The first is the combined effect of portfolio optimization with estimation error. If the number happens to be high because of (positive) estimation error, the optimizer will tend to take large opposite positions in the two assets to exploit this illusory safety. The estimated correlation will be randomly distributed around the true value and any error will be amplified by the optimization.</a:t>
            </a:r>
          </a:p>
          <a:p>
            <a:r>
              <a:rPr kumimoji="1" lang="en-US" altLang="zh-CN" dirty="0"/>
              <a:t>The second problem is that the rue correlation may change over time. Given that we start with a very high correlation, which is bounded by unity, there is probably more chance that it will drop rather than increase further.</a:t>
            </a:r>
          </a:p>
        </p:txBody>
      </p:sp>
    </p:spTree>
    <p:extLst>
      <p:ext uri="{BB962C8B-B14F-4D97-AF65-F5344CB8AC3E}">
        <p14:creationId xmlns:p14="http://schemas.microsoft.com/office/powerpoint/2010/main" val="2350748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0C5B3C-D76C-244D-B6AE-3B2953AC98E5}"/>
              </a:ext>
            </a:extLst>
          </p:cNvPr>
          <p:cNvSpPr>
            <a:spLocks noGrp="1"/>
          </p:cNvSpPr>
          <p:nvPr>
            <p:ph type="title"/>
          </p:nvPr>
        </p:nvSpPr>
        <p:spPr/>
        <p:txBody>
          <a:bodyPr/>
          <a:lstStyle/>
          <a:p>
            <a:r>
              <a:rPr kumimoji="1" lang="en-US" altLang="zh-CN" dirty="0"/>
              <a:t>Volatility increases sharply when correlation decreases</a:t>
            </a:r>
            <a:endParaRPr kumimoji="1" lang="zh-CN" altLang="en-US" dirty="0"/>
          </a:p>
        </p:txBody>
      </p:sp>
      <p:sp>
        <p:nvSpPr>
          <p:cNvPr id="3" name="内容占位符 2">
            <a:extLst>
              <a:ext uri="{FF2B5EF4-FFF2-40B4-BE49-F238E27FC236}">
                <a16:creationId xmlns:a16="http://schemas.microsoft.com/office/drawing/2014/main" id="{F4982FB7-D126-0741-965B-764E418EEFF5}"/>
              </a:ext>
            </a:extLst>
          </p:cNvPr>
          <p:cNvSpPr>
            <a:spLocks noGrp="1"/>
          </p:cNvSpPr>
          <p:nvPr>
            <p:ph idx="1"/>
          </p:nvPr>
        </p:nvSpPr>
        <p:spPr/>
        <p:txBody>
          <a:bodyPr/>
          <a:lstStyle/>
          <a:p>
            <a:r>
              <a:rPr kumimoji="1" lang="en-US" altLang="zh-CN" dirty="0"/>
              <a:t>So we do stress-testing, which involves changing the parameters to assess the sensitivity of the result.</a:t>
            </a:r>
            <a:endParaRPr kumimoji="1" lang="zh-CN" altLang="en-US" dirty="0"/>
          </a:p>
        </p:txBody>
      </p:sp>
      <p:pic>
        <p:nvPicPr>
          <p:cNvPr id="5" name="图片 4">
            <a:extLst>
              <a:ext uri="{FF2B5EF4-FFF2-40B4-BE49-F238E27FC236}">
                <a16:creationId xmlns:a16="http://schemas.microsoft.com/office/drawing/2014/main" id="{EF527D28-0795-A94B-B7A2-1868852AB0CB}"/>
              </a:ext>
            </a:extLst>
          </p:cNvPr>
          <p:cNvPicPr>
            <a:picLocks noChangeAspect="1"/>
          </p:cNvPicPr>
          <p:nvPr/>
        </p:nvPicPr>
        <p:blipFill>
          <a:blip r:embed="rId2"/>
          <a:stretch>
            <a:fillRect/>
          </a:stretch>
        </p:blipFill>
        <p:spPr>
          <a:xfrm>
            <a:off x="3445414" y="2958342"/>
            <a:ext cx="5782994" cy="3515618"/>
          </a:xfrm>
          <a:prstGeom prst="rect">
            <a:avLst/>
          </a:prstGeom>
        </p:spPr>
      </p:pic>
    </p:spTree>
    <p:extLst>
      <p:ext uri="{BB962C8B-B14F-4D97-AF65-F5344CB8AC3E}">
        <p14:creationId xmlns:p14="http://schemas.microsoft.com/office/powerpoint/2010/main" val="1479465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0252DC-82FE-C54C-BFA3-20F9CA8EB11E}"/>
              </a:ext>
            </a:extLst>
          </p:cNvPr>
          <p:cNvSpPr>
            <a:spLocks noGrp="1"/>
          </p:cNvSpPr>
          <p:nvPr>
            <p:ph type="title"/>
          </p:nvPr>
        </p:nvSpPr>
        <p:spPr/>
        <p:txBody>
          <a:bodyPr/>
          <a:lstStyle/>
          <a:p>
            <a:r>
              <a:rPr kumimoji="1" lang="en-US" altLang="zh-CN" dirty="0"/>
              <a:t>Correlation evolution</a:t>
            </a:r>
            <a:endParaRPr kumimoji="1" lang="zh-CN" altLang="en-US" dirty="0"/>
          </a:p>
        </p:txBody>
      </p:sp>
      <p:pic>
        <p:nvPicPr>
          <p:cNvPr id="5" name="内容占位符 4">
            <a:extLst>
              <a:ext uri="{FF2B5EF4-FFF2-40B4-BE49-F238E27FC236}">
                <a16:creationId xmlns:a16="http://schemas.microsoft.com/office/drawing/2014/main" id="{574B3432-DDF8-A14C-8809-C4F86910F974}"/>
              </a:ext>
            </a:extLst>
          </p:cNvPr>
          <p:cNvPicPr>
            <a:picLocks noGrp="1" noChangeAspect="1"/>
          </p:cNvPicPr>
          <p:nvPr>
            <p:ph idx="1"/>
          </p:nvPr>
        </p:nvPicPr>
        <p:blipFill>
          <a:blip r:embed="rId2"/>
          <a:stretch>
            <a:fillRect/>
          </a:stretch>
        </p:blipFill>
        <p:spPr>
          <a:xfrm>
            <a:off x="5375519" y="2282481"/>
            <a:ext cx="6054481" cy="3583748"/>
          </a:xfrm>
        </p:spPr>
      </p:pic>
      <p:sp>
        <p:nvSpPr>
          <p:cNvPr id="6" name="文本框 5">
            <a:extLst>
              <a:ext uri="{FF2B5EF4-FFF2-40B4-BE49-F238E27FC236}">
                <a16:creationId xmlns:a16="http://schemas.microsoft.com/office/drawing/2014/main" id="{8B865056-E6F4-7B45-8D1F-557E73605273}"/>
              </a:ext>
            </a:extLst>
          </p:cNvPr>
          <p:cNvSpPr txBox="1"/>
          <p:nvPr/>
        </p:nvSpPr>
        <p:spPr>
          <a:xfrm>
            <a:off x="1251678" y="2419643"/>
            <a:ext cx="3714217" cy="3416320"/>
          </a:xfrm>
          <a:prstGeom prst="rect">
            <a:avLst/>
          </a:prstGeom>
          <a:noFill/>
        </p:spPr>
        <p:txBody>
          <a:bodyPr wrap="square" rtlCol="0">
            <a:spAutoFit/>
          </a:bodyPr>
          <a:lstStyle/>
          <a:p>
            <a:r>
              <a:rPr kumimoji="1" lang="en-US" altLang="zh-CN" dirty="0"/>
              <a:t>In 1998, rho drops sharply to 0.8, explaining why the convergence strategy suddenly wend bad. </a:t>
            </a:r>
          </a:p>
          <a:p>
            <a:endParaRPr kumimoji="1" lang="en-US" altLang="zh-CN" dirty="0"/>
          </a:p>
          <a:p>
            <a:r>
              <a:rPr kumimoji="1" lang="en-US" altLang="zh-CN" dirty="0"/>
              <a:t>Unexpected?</a:t>
            </a:r>
          </a:p>
          <a:p>
            <a:endParaRPr kumimoji="1" lang="en-US" altLang="zh-CN" dirty="0"/>
          </a:p>
          <a:p>
            <a:r>
              <a:rPr kumimoji="1" lang="en-US" altLang="zh-CN" dirty="0"/>
              <a:t>Yes, if one focuses narrowly on the recent history of the fund, i.e., since 1994, when rho remained above 0.94. However, for a longer history, rho was much lower five years earlier. It even reached a low of 0.75 in 1992.</a:t>
            </a:r>
          </a:p>
        </p:txBody>
      </p:sp>
    </p:spTree>
    <p:extLst>
      <p:ext uri="{BB962C8B-B14F-4D97-AF65-F5344CB8AC3E}">
        <p14:creationId xmlns:p14="http://schemas.microsoft.com/office/powerpoint/2010/main" val="2279479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BF647D-5CC2-A246-A72F-11B3F918D0E8}"/>
              </a:ext>
            </a:extLst>
          </p:cNvPr>
          <p:cNvSpPr>
            <a:spLocks noGrp="1"/>
          </p:cNvSpPr>
          <p:nvPr>
            <p:ph type="title"/>
          </p:nvPr>
        </p:nvSpPr>
        <p:spPr/>
        <p:txBody>
          <a:bodyPr/>
          <a:lstStyle/>
          <a:p>
            <a:r>
              <a:rPr kumimoji="1" lang="en-US" altLang="zh-CN" dirty="0"/>
              <a:t>Correlation and ruin</a:t>
            </a:r>
            <a:endParaRPr kumimoji="1" lang="zh-CN" altLang="en-US" dirty="0"/>
          </a:p>
        </p:txBody>
      </p:sp>
      <p:sp>
        <p:nvSpPr>
          <p:cNvPr id="3" name="内容占位符 2">
            <a:extLst>
              <a:ext uri="{FF2B5EF4-FFF2-40B4-BE49-F238E27FC236}">
                <a16:creationId xmlns:a16="http://schemas.microsoft.com/office/drawing/2014/main" id="{80214FD3-BD5B-2947-A2B2-9B19B574DA9B}"/>
              </a:ext>
            </a:extLst>
          </p:cNvPr>
          <p:cNvSpPr>
            <a:spLocks noGrp="1"/>
          </p:cNvSpPr>
          <p:nvPr>
            <p:ph idx="1"/>
          </p:nvPr>
        </p:nvSpPr>
        <p:spPr>
          <a:xfrm>
            <a:off x="1251678" y="2286001"/>
            <a:ext cx="4530144" cy="3593591"/>
          </a:xfrm>
        </p:spPr>
        <p:txBody>
          <a:bodyPr>
            <a:normAutofit fontScale="85000" lnSpcReduction="10000"/>
          </a:bodyPr>
          <a:lstStyle/>
          <a:p>
            <a:r>
              <a:rPr kumimoji="1" lang="en-US" altLang="zh-CN" dirty="0"/>
              <a:t>Armed with this information, we can now examine the effect of changing correlations on the safety factor and probability of ruin within a month. With rho=0.97, the safety factor is 13.19. Assuming that the distribution of losses is normal. The table show that the probability of monthly ruin is zero. We do know, however, that the financial time-series are ‘fat tailed’. Using a Student-t distribution with 4 degrees of freedom, the probability of ruin is 0.000095, or 1 month out of 10,000, or 1 year out of 900. These odds seem low enough.</a:t>
            </a:r>
            <a:endParaRPr kumimoji="1" lang="zh-CN" altLang="en-US" dirty="0"/>
          </a:p>
        </p:txBody>
      </p:sp>
      <p:pic>
        <p:nvPicPr>
          <p:cNvPr id="5" name="图片 4">
            <a:extLst>
              <a:ext uri="{FF2B5EF4-FFF2-40B4-BE49-F238E27FC236}">
                <a16:creationId xmlns:a16="http://schemas.microsoft.com/office/drawing/2014/main" id="{72911BC9-BDA1-6D4E-9390-781EB8B8C42C}"/>
              </a:ext>
            </a:extLst>
          </p:cNvPr>
          <p:cNvPicPr>
            <a:picLocks noChangeAspect="1"/>
          </p:cNvPicPr>
          <p:nvPr/>
        </p:nvPicPr>
        <p:blipFill>
          <a:blip r:embed="rId2"/>
          <a:stretch>
            <a:fillRect/>
          </a:stretch>
        </p:blipFill>
        <p:spPr>
          <a:xfrm>
            <a:off x="5893992" y="2286001"/>
            <a:ext cx="5536008" cy="3198435"/>
          </a:xfrm>
          <a:prstGeom prst="rect">
            <a:avLst/>
          </a:prstGeom>
        </p:spPr>
      </p:pic>
    </p:spTree>
    <p:extLst>
      <p:ext uri="{BB962C8B-B14F-4D97-AF65-F5344CB8AC3E}">
        <p14:creationId xmlns:p14="http://schemas.microsoft.com/office/powerpoint/2010/main" val="2177667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F35837-D1C7-DF44-9C0E-A6B97AE219CD}"/>
              </a:ext>
            </a:extLst>
          </p:cNvPr>
          <p:cNvSpPr>
            <a:spLocks noGrp="1"/>
          </p:cNvSpPr>
          <p:nvPr>
            <p:ph type="title"/>
          </p:nvPr>
        </p:nvSpPr>
        <p:spPr/>
        <p:txBody>
          <a:bodyPr/>
          <a:lstStyle/>
          <a:p>
            <a:r>
              <a:rPr kumimoji="1" lang="en-US" altLang="zh-CN" dirty="0"/>
              <a:t>Failure is not so remote</a:t>
            </a:r>
            <a:endParaRPr kumimoji="1" lang="zh-CN" altLang="en-US" dirty="0"/>
          </a:p>
        </p:txBody>
      </p:sp>
      <p:sp>
        <p:nvSpPr>
          <p:cNvPr id="3" name="内容占位符 2">
            <a:extLst>
              <a:ext uri="{FF2B5EF4-FFF2-40B4-BE49-F238E27FC236}">
                <a16:creationId xmlns:a16="http://schemas.microsoft.com/office/drawing/2014/main" id="{75B24650-C9E1-0342-899F-8F2B253134B4}"/>
              </a:ext>
            </a:extLst>
          </p:cNvPr>
          <p:cNvSpPr>
            <a:spLocks noGrp="1"/>
          </p:cNvSpPr>
          <p:nvPr>
            <p:ph idx="1"/>
          </p:nvPr>
        </p:nvSpPr>
        <p:spPr/>
        <p:txBody>
          <a:bodyPr/>
          <a:lstStyle/>
          <a:p>
            <a:r>
              <a:rPr kumimoji="1" lang="en-US" altLang="zh-CN" dirty="0"/>
              <a:t>The problem is that as soon as the correlation drops to 0.8, the safety ratio decreases to 5.2. With a normal distribution, it is again highly unlikely that all the equity could be wiped out. With a Student t(4), however, the odds move to 1month out of 306, or one year out of 26. Now the odds of failure are not so remote.</a:t>
            </a:r>
            <a:endParaRPr kumimoji="1" lang="zh-CN" altLang="en-US" dirty="0"/>
          </a:p>
        </p:txBody>
      </p:sp>
    </p:spTree>
    <p:extLst>
      <p:ext uri="{BB962C8B-B14F-4D97-AF65-F5344CB8AC3E}">
        <p14:creationId xmlns:p14="http://schemas.microsoft.com/office/powerpoint/2010/main" val="1880681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10DD95-0043-4F42-B28F-BEE34522349A}"/>
              </a:ext>
            </a:extLst>
          </p:cNvPr>
          <p:cNvSpPr>
            <a:spLocks noGrp="1"/>
          </p:cNvSpPr>
          <p:nvPr>
            <p:ph type="title"/>
          </p:nvPr>
        </p:nvSpPr>
        <p:spPr/>
        <p:txBody>
          <a:bodyPr/>
          <a:lstStyle/>
          <a:p>
            <a:r>
              <a:rPr kumimoji="1" lang="en-US" altLang="zh-CN" dirty="0" err="1"/>
              <a:t>Ltcm’s</a:t>
            </a:r>
            <a:r>
              <a:rPr kumimoji="1" lang="en-US" altLang="zh-CN" dirty="0"/>
              <a:t> situation is even worse</a:t>
            </a:r>
            <a:endParaRPr kumimoji="1" lang="zh-CN" altLang="en-US" dirty="0"/>
          </a:p>
        </p:txBody>
      </p:sp>
      <p:sp>
        <p:nvSpPr>
          <p:cNvPr id="3" name="内容占位符 2">
            <a:extLst>
              <a:ext uri="{FF2B5EF4-FFF2-40B4-BE49-F238E27FC236}">
                <a16:creationId xmlns:a16="http://schemas.microsoft.com/office/drawing/2014/main" id="{62C3B042-6E08-7F48-8902-765ACB36347F}"/>
              </a:ext>
            </a:extLst>
          </p:cNvPr>
          <p:cNvSpPr>
            <a:spLocks noGrp="1"/>
          </p:cNvSpPr>
          <p:nvPr>
            <p:ph idx="1"/>
          </p:nvPr>
        </p:nvSpPr>
        <p:spPr/>
        <p:txBody>
          <a:bodyPr/>
          <a:lstStyle/>
          <a:p>
            <a:r>
              <a:rPr kumimoji="1" lang="en-US" altLang="zh-CN" dirty="0"/>
              <a:t>Admittedly , this example is simplistic. However, if we extend this to the much larger number of positions assumed by LTCM, the problem is even worse.</a:t>
            </a:r>
          </a:p>
          <a:p>
            <a:r>
              <a:rPr kumimoji="1" lang="en-US" altLang="zh-CN" dirty="0"/>
              <a:t>Estimation risk increases with the number of parameters. The more parameters are estimated, the greater the chance that errors will interact with each other and create a misleading picture of risk.</a:t>
            </a:r>
          </a:p>
          <a:p>
            <a:r>
              <a:rPr kumimoji="1" lang="en-US" altLang="zh-CN" dirty="0"/>
              <a:t>‘One cannot rely on the same covariance matrix to perform the portfolio optimization and to measure risk.’</a:t>
            </a:r>
            <a:endParaRPr kumimoji="1" lang="zh-CN" altLang="en-US" dirty="0"/>
          </a:p>
        </p:txBody>
      </p:sp>
    </p:spTree>
    <p:extLst>
      <p:ext uri="{BB962C8B-B14F-4D97-AF65-F5344CB8AC3E}">
        <p14:creationId xmlns:p14="http://schemas.microsoft.com/office/powerpoint/2010/main" val="1970153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09DA25-83F1-C143-8FF5-CF059AB059A2}"/>
              </a:ext>
            </a:extLst>
          </p:cNvPr>
          <p:cNvSpPr>
            <a:spLocks noGrp="1"/>
          </p:cNvSpPr>
          <p:nvPr>
            <p:ph type="title"/>
          </p:nvPr>
        </p:nvSpPr>
        <p:spPr/>
        <p:txBody>
          <a:bodyPr/>
          <a:lstStyle/>
          <a:p>
            <a:r>
              <a:rPr kumimoji="1" lang="en-US" altLang="zh-CN" dirty="0"/>
              <a:t>Core strategy of </a:t>
            </a:r>
            <a:r>
              <a:rPr kumimoji="1" lang="en-US" altLang="zh-CN" dirty="0" err="1"/>
              <a:t>ltcm</a:t>
            </a:r>
            <a:r>
              <a:rPr kumimoji="1" lang="en-US" altLang="zh-CN" dirty="0"/>
              <a:t> is ‘convergence-arbitrage’ trades</a:t>
            </a:r>
            <a:endParaRPr kumimoji="1" lang="zh-CN" altLang="en-US" dirty="0"/>
          </a:p>
        </p:txBody>
      </p:sp>
      <p:sp>
        <p:nvSpPr>
          <p:cNvPr id="3" name="内容占位符 2">
            <a:extLst>
              <a:ext uri="{FF2B5EF4-FFF2-40B4-BE49-F238E27FC236}">
                <a16:creationId xmlns:a16="http://schemas.microsoft.com/office/drawing/2014/main" id="{07BD1958-ED33-D144-B687-22FFBB1F1836}"/>
              </a:ext>
            </a:extLst>
          </p:cNvPr>
          <p:cNvSpPr>
            <a:spLocks noGrp="1"/>
          </p:cNvSpPr>
          <p:nvPr>
            <p:ph idx="1"/>
          </p:nvPr>
        </p:nvSpPr>
        <p:spPr/>
        <p:txBody>
          <a:bodyPr/>
          <a:lstStyle/>
          <a:p>
            <a:r>
              <a:rPr kumimoji="1" lang="en-US" altLang="zh-CN" dirty="0"/>
              <a:t>A hedge fund is a private investment partnership fund that can take long and short positions in various markets and is accessible only to large investors.</a:t>
            </a:r>
          </a:p>
          <a:p>
            <a:r>
              <a:rPr kumimoji="1" lang="en-US" altLang="zh-CN" dirty="0"/>
              <a:t>The core strategy of LTCM can be described as ‘relative-value’, or ‘convergence-arbitrage’ trades, aiming at taking advantage of  small differences in prices among closely related securities.</a:t>
            </a:r>
          </a:p>
          <a:p>
            <a:r>
              <a:rPr kumimoji="1" lang="en-US" altLang="zh-CN" dirty="0"/>
              <a:t>This strategy was used in a variety of markets.</a:t>
            </a:r>
          </a:p>
          <a:p>
            <a:r>
              <a:rPr kumimoji="1" lang="en-US" altLang="zh-CN" dirty="0"/>
              <a:t>It should be profitable--except for default or market disruption.</a:t>
            </a:r>
          </a:p>
          <a:p>
            <a:endParaRPr kumimoji="1" lang="zh-CN" altLang="en-US" dirty="0"/>
          </a:p>
        </p:txBody>
      </p:sp>
    </p:spTree>
    <p:extLst>
      <p:ext uri="{BB962C8B-B14F-4D97-AF65-F5344CB8AC3E}">
        <p14:creationId xmlns:p14="http://schemas.microsoft.com/office/powerpoint/2010/main" val="3239649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48B523-2356-A94C-AA25-055F106D4CD6}"/>
              </a:ext>
            </a:extLst>
          </p:cNvPr>
          <p:cNvSpPr>
            <a:spLocks noGrp="1"/>
          </p:cNvSpPr>
          <p:nvPr>
            <p:ph type="title"/>
          </p:nvPr>
        </p:nvSpPr>
        <p:spPr/>
        <p:txBody>
          <a:bodyPr/>
          <a:lstStyle/>
          <a:p>
            <a:r>
              <a:rPr kumimoji="1" lang="en-US" altLang="zh-CN" dirty="0"/>
              <a:t>Traders could make wrong decisions</a:t>
            </a:r>
            <a:endParaRPr kumimoji="1" lang="zh-CN" altLang="en-US" dirty="0"/>
          </a:p>
        </p:txBody>
      </p:sp>
      <p:sp>
        <p:nvSpPr>
          <p:cNvPr id="3" name="内容占位符 2">
            <a:extLst>
              <a:ext uri="{FF2B5EF4-FFF2-40B4-BE49-F238E27FC236}">
                <a16:creationId xmlns:a16="http://schemas.microsoft.com/office/drawing/2014/main" id="{91A71438-7FA9-5B44-9E06-F3056DD4E092}"/>
              </a:ext>
            </a:extLst>
          </p:cNvPr>
          <p:cNvSpPr>
            <a:spLocks noGrp="1"/>
          </p:cNvSpPr>
          <p:nvPr>
            <p:ph idx="1"/>
          </p:nvPr>
        </p:nvSpPr>
        <p:spPr/>
        <p:txBody>
          <a:bodyPr/>
          <a:lstStyle/>
          <a:p>
            <a:r>
              <a:rPr kumimoji="1" lang="en-US" altLang="zh-CN" dirty="0"/>
              <a:t>A similar problem occurs when traders try to ‘game’ a VAR system. If a risk manager uses a VAR system for risk control or performance evaluation, traders may have an incentive to evade their risk limits.</a:t>
            </a:r>
          </a:p>
          <a:p>
            <a:r>
              <a:rPr kumimoji="1" lang="en-US" altLang="zh-CN" dirty="0"/>
              <a:t>Currency traders could have taken large positions in pegged currencies, which have low historical volatility but high devaluation risk.</a:t>
            </a:r>
          </a:p>
          <a:p>
            <a:r>
              <a:rPr kumimoji="1" lang="en-US" altLang="zh-CN" dirty="0"/>
              <a:t>More generally, a trader may be aware of measurement errors in the covariance matrix used to judge him. If so, he or she may overweight assets that have low estimated risk, knowing full well that this will result in a downward biased risk measure.</a:t>
            </a:r>
            <a:endParaRPr kumimoji="1" lang="zh-CN" altLang="en-US" dirty="0"/>
          </a:p>
        </p:txBody>
      </p:sp>
    </p:spTree>
    <p:extLst>
      <p:ext uri="{BB962C8B-B14F-4D97-AF65-F5344CB8AC3E}">
        <p14:creationId xmlns:p14="http://schemas.microsoft.com/office/powerpoint/2010/main" val="590247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248B0C-D8EC-EB40-A92E-8AFD0415D08F}"/>
              </a:ext>
            </a:extLst>
          </p:cNvPr>
          <p:cNvSpPr>
            <a:spLocks noGrp="1"/>
          </p:cNvSpPr>
          <p:nvPr>
            <p:ph type="title"/>
          </p:nvPr>
        </p:nvSpPr>
        <p:spPr/>
        <p:txBody>
          <a:bodyPr/>
          <a:lstStyle/>
          <a:p>
            <a:r>
              <a:rPr kumimoji="1" lang="en-US" altLang="zh-CN" dirty="0"/>
              <a:t>Ratio of true to estimated </a:t>
            </a:r>
            <a:r>
              <a:rPr kumimoji="1" lang="en-US" altLang="zh-CN" dirty="0" err="1"/>
              <a:t>VAr</a:t>
            </a:r>
            <a:endParaRPr kumimoji="1" lang="zh-CN" altLang="en-US" dirty="0"/>
          </a:p>
        </p:txBody>
      </p:sp>
      <p:pic>
        <p:nvPicPr>
          <p:cNvPr id="5" name="内容占位符 4">
            <a:extLst>
              <a:ext uri="{FF2B5EF4-FFF2-40B4-BE49-F238E27FC236}">
                <a16:creationId xmlns:a16="http://schemas.microsoft.com/office/drawing/2014/main" id="{B690ED0B-B75A-DD4B-B622-B887120C32C8}"/>
              </a:ext>
            </a:extLst>
          </p:cNvPr>
          <p:cNvPicPr>
            <a:picLocks noGrp="1" noChangeAspect="1"/>
          </p:cNvPicPr>
          <p:nvPr>
            <p:ph idx="1"/>
          </p:nvPr>
        </p:nvPicPr>
        <p:blipFill>
          <a:blip r:embed="rId2"/>
          <a:stretch>
            <a:fillRect/>
          </a:stretch>
        </p:blipFill>
        <p:spPr>
          <a:xfrm>
            <a:off x="2730074" y="4086665"/>
            <a:ext cx="6320244" cy="2412609"/>
          </a:xfrm>
        </p:spPr>
      </p:pic>
      <p:sp>
        <p:nvSpPr>
          <p:cNvPr id="6" name="文本框 5">
            <a:extLst>
              <a:ext uri="{FF2B5EF4-FFF2-40B4-BE49-F238E27FC236}">
                <a16:creationId xmlns:a16="http://schemas.microsoft.com/office/drawing/2014/main" id="{178C89E1-66AD-4142-B0D3-42DC081D3014}"/>
              </a:ext>
            </a:extLst>
          </p:cNvPr>
          <p:cNvSpPr txBox="1"/>
          <p:nvPr/>
        </p:nvSpPr>
        <p:spPr>
          <a:xfrm>
            <a:off x="1477108" y="2124222"/>
            <a:ext cx="9650437" cy="1477328"/>
          </a:xfrm>
          <a:prstGeom prst="rect">
            <a:avLst/>
          </a:prstGeom>
          <a:noFill/>
        </p:spPr>
        <p:txBody>
          <a:bodyPr wrap="square" rtlCol="0">
            <a:spAutoFit/>
          </a:bodyPr>
          <a:lstStyle/>
          <a:p>
            <a:r>
              <a:rPr kumimoji="1" lang="en-US" altLang="zh-CN" dirty="0"/>
              <a:t>Ju an Pearson provide estimates of this potential bias. The table shows the ratio of true VAR to the estimated VAR for various number of observations and number of assets.</a:t>
            </a:r>
          </a:p>
          <a:p>
            <a:r>
              <a:rPr kumimoji="1" lang="en-US" altLang="zh-CN" dirty="0"/>
              <a:t>For instance, with 100 days and 50 assets, the true VAR is 201%, or twice the estimated VAR.</a:t>
            </a:r>
          </a:p>
          <a:p>
            <a:r>
              <a:rPr kumimoji="1" lang="en-US" altLang="zh-CN" dirty="0"/>
              <a:t>The bias increases as the number of assets increases relative to the number of observations, reflecting increased measurement error in the covariance matrix.</a:t>
            </a:r>
            <a:endParaRPr kumimoji="1" lang="zh-CN" altLang="en-US" dirty="0"/>
          </a:p>
        </p:txBody>
      </p:sp>
    </p:spTree>
    <p:extLst>
      <p:ext uri="{BB962C8B-B14F-4D97-AF65-F5344CB8AC3E}">
        <p14:creationId xmlns:p14="http://schemas.microsoft.com/office/powerpoint/2010/main" val="3940071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F6D3A7-2DD1-4746-BC56-3B49FCA3075B}"/>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6FC80AD8-04BD-2344-AB39-6EF1B148390E}"/>
              </a:ext>
            </a:extLst>
          </p:cNvPr>
          <p:cNvSpPr>
            <a:spLocks noGrp="1"/>
          </p:cNvSpPr>
          <p:nvPr>
            <p:ph idx="1"/>
          </p:nvPr>
        </p:nvSpPr>
        <p:spPr/>
        <p:txBody>
          <a:bodyPr/>
          <a:lstStyle/>
          <a:p>
            <a:pPr marL="457200" indent="-457200">
              <a:buFont typeface="+mj-lt"/>
              <a:buAutoNum type="arabicPeriod"/>
            </a:pPr>
            <a:r>
              <a:rPr kumimoji="1" lang="en-US" altLang="zh-CN" dirty="0"/>
              <a:t>How LTCM lost its capital</a:t>
            </a:r>
          </a:p>
          <a:p>
            <a:pPr marL="457200" indent="-457200">
              <a:buFont typeface="+mj-lt"/>
              <a:buAutoNum type="arabicPeriod"/>
            </a:pPr>
            <a:r>
              <a:rPr kumimoji="1" lang="en-US" altLang="zh-CN" dirty="0"/>
              <a:t>VAR and equity capital</a:t>
            </a:r>
          </a:p>
          <a:p>
            <a:pPr marL="457200" indent="-457200">
              <a:buFont typeface="+mj-lt"/>
              <a:buAutoNum type="arabicPeriod"/>
            </a:pPr>
            <a:r>
              <a:rPr kumimoji="1" lang="en-US" altLang="zh-CN" dirty="0"/>
              <a:t>LTCM ‘s risk management story</a:t>
            </a:r>
          </a:p>
          <a:p>
            <a:pPr marL="457200" indent="-457200">
              <a:buFont typeface="+mj-lt"/>
              <a:buAutoNum type="arabicPeriod"/>
            </a:pPr>
            <a:r>
              <a:rPr kumimoji="1" lang="en-US" altLang="zh-CN" dirty="0"/>
              <a:t>Portfolio optimization and leverage</a:t>
            </a:r>
          </a:p>
          <a:p>
            <a:pPr marL="457200" indent="-457200">
              <a:buFont typeface="+mj-lt"/>
              <a:buAutoNum type="arabicPeriod"/>
            </a:pPr>
            <a:r>
              <a:rPr kumimoji="1" lang="en-US" altLang="zh-CN" dirty="0"/>
              <a:t>The problem with portfolio optimization</a:t>
            </a:r>
          </a:p>
          <a:p>
            <a:pPr marL="457200" indent="-457200">
              <a:buFont typeface="+mj-lt"/>
              <a:buAutoNum type="arabicPeriod"/>
            </a:pPr>
            <a:r>
              <a:rPr kumimoji="1" lang="en-US" altLang="zh-CN" b="1" dirty="0"/>
              <a:t>LTCM’s risk profile</a:t>
            </a:r>
          </a:p>
          <a:p>
            <a:pPr marL="457200" indent="-457200">
              <a:buFont typeface="+mj-lt"/>
              <a:buAutoNum type="arabicPeriod"/>
            </a:pPr>
            <a:r>
              <a:rPr kumimoji="1" lang="en-US" altLang="zh-CN" dirty="0"/>
              <a:t>Conclusion &amp; Thinking</a:t>
            </a:r>
            <a:endParaRPr kumimoji="1" lang="zh-CN" altLang="en-US" dirty="0"/>
          </a:p>
        </p:txBody>
      </p:sp>
    </p:spTree>
    <p:extLst>
      <p:ext uri="{BB962C8B-B14F-4D97-AF65-F5344CB8AC3E}">
        <p14:creationId xmlns:p14="http://schemas.microsoft.com/office/powerpoint/2010/main" val="3253615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3B9F58-0E5B-C645-A32A-661126A1990D}"/>
              </a:ext>
            </a:extLst>
          </p:cNvPr>
          <p:cNvSpPr>
            <a:spLocks noGrp="1"/>
          </p:cNvSpPr>
          <p:nvPr>
            <p:ph type="title"/>
          </p:nvPr>
        </p:nvSpPr>
        <p:spPr/>
        <p:txBody>
          <a:bodyPr/>
          <a:lstStyle/>
          <a:p>
            <a:r>
              <a:rPr kumimoji="1" lang="en-US" altLang="zh-CN" dirty="0"/>
              <a:t>Diversified?</a:t>
            </a:r>
            <a:endParaRPr kumimoji="1" lang="zh-CN" altLang="en-US" dirty="0"/>
          </a:p>
        </p:txBody>
      </p:sp>
      <p:sp>
        <p:nvSpPr>
          <p:cNvPr id="3" name="内容占位符 2">
            <a:extLst>
              <a:ext uri="{FF2B5EF4-FFF2-40B4-BE49-F238E27FC236}">
                <a16:creationId xmlns:a16="http://schemas.microsoft.com/office/drawing/2014/main" id="{84605628-A794-DF40-9A45-2E43DDC2E87F}"/>
              </a:ext>
            </a:extLst>
          </p:cNvPr>
          <p:cNvSpPr>
            <a:spLocks noGrp="1"/>
          </p:cNvSpPr>
          <p:nvPr>
            <p:ph idx="1"/>
          </p:nvPr>
        </p:nvSpPr>
        <p:spPr/>
        <p:txBody>
          <a:bodyPr/>
          <a:lstStyle/>
          <a:p>
            <a:r>
              <a:rPr kumimoji="1" lang="en-US" altLang="zh-CN" dirty="0"/>
              <a:t>LTCM failed because of its inability to measure, control, and manage its risk.  This was due to that LTCM’s trades were indeed undiversified.</a:t>
            </a:r>
          </a:p>
          <a:p>
            <a:r>
              <a:rPr kumimoji="1" lang="en-US" altLang="zh-CN" dirty="0"/>
              <a:t>LTCM was reported to have lost about $1.5 billion from interest rate swaps positions, and a similar amount from equity options.</a:t>
            </a:r>
            <a:endParaRPr kumimoji="1" lang="zh-CN" altLang="en-US" dirty="0"/>
          </a:p>
        </p:txBody>
      </p:sp>
      <p:pic>
        <p:nvPicPr>
          <p:cNvPr id="5" name="图片 4">
            <a:extLst>
              <a:ext uri="{FF2B5EF4-FFF2-40B4-BE49-F238E27FC236}">
                <a16:creationId xmlns:a16="http://schemas.microsoft.com/office/drawing/2014/main" id="{2879B94A-6772-BB4C-9005-2609085C9D39}"/>
              </a:ext>
            </a:extLst>
          </p:cNvPr>
          <p:cNvPicPr>
            <a:picLocks noChangeAspect="1"/>
          </p:cNvPicPr>
          <p:nvPr/>
        </p:nvPicPr>
        <p:blipFill>
          <a:blip r:embed="rId2"/>
          <a:stretch>
            <a:fillRect/>
          </a:stretch>
        </p:blipFill>
        <p:spPr>
          <a:xfrm>
            <a:off x="2947594" y="3807614"/>
            <a:ext cx="6786489" cy="2483462"/>
          </a:xfrm>
          <a:prstGeom prst="rect">
            <a:avLst/>
          </a:prstGeom>
        </p:spPr>
      </p:pic>
    </p:spTree>
    <p:extLst>
      <p:ext uri="{BB962C8B-B14F-4D97-AF65-F5344CB8AC3E}">
        <p14:creationId xmlns:p14="http://schemas.microsoft.com/office/powerpoint/2010/main" val="3148096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2608D1-BB13-AE4C-9C03-C6F8B4B3584F}"/>
              </a:ext>
            </a:extLst>
          </p:cNvPr>
          <p:cNvSpPr>
            <a:spLocks noGrp="1"/>
          </p:cNvSpPr>
          <p:nvPr>
            <p:ph type="title"/>
          </p:nvPr>
        </p:nvSpPr>
        <p:spPr/>
        <p:txBody>
          <a:bodyPr/>
          <a:lstStyle/>
          <a:p>
            <a:r>
              <a:rPr kumimoji="1" lang="en-US" altLang="zh-CN" dirty="0"/>
              <a:t>One factor could explain 90% failure</a:t>
            </a:r>
            <a:endParaRPr kumimoji="1" lang="zh-CN" altLang="en-US" dirty="0"/>
          </a:p>
        </p:txBody>
      </p:sp>
      <p:sp>
        <p:nvSpPr>
          <p:cNvPr id="3" name="内容占位符 2">
            <a:extLst>
              <a:ext uri="{FF2B5EF4-FFF2-40B4-BE49-F238E27FC236}">
                <a16:creationId xmlns:a16="http://schemas.microsoft.com/office/drawing/2014/main" id="{56389DB0-2B13-7B40-B3AB-6A61A154D03B}"/>
              </a:ext>
            </a:extLst>
          </p:cNvPr>
          <p:cNvSpPr>
            <a:spLocks noGrp="1"/>
          </p:cNvSpPr>
          <p:nvPr>
            <p:ph idx="1"/>
          </p:nvPr>
        </p:nvSpPr>
        <p:spPr>
          <a:xfrm>
            <a:off x="1251678" y="2460480"/>
            <a:ext cx="4502008" cy="3419112"/>
          </a:xfrm>
        </p:spPr>
        <p:txBody>
          <a:bodyPr/>
          <a:lstStyle/>
          <a:p>
            <a:r>
              <a:rPr kumimoji="1" lang="en-US" altLang="zh-CN" dirty="0"/>
              <a:t>To illustrate the driving factor behind LTCM’s risks, the Figure plots the monthly returns against monthly changes in credit spreads. The fit is remarkably good, indicating that a single risk factor would explain 90% of the variation up to the September bailout.</a:t>
            </a:r>
            <a:endParaRPr kumimoji="1" lang="zh-CN" altLang="en-US" dirty="0"/>
          </a:p>
        </p:txBody>
      </p:sp>
      <p:pic>
        <p:nvPicPr>
          <p:cNvPr id="5" name="图片 4">
            <a:extLst>
              <a:ext uri="{FF2B5EF4-FFF2-40B4-BE49-F238E27FC236}">
                <a16:creationId xmlns:a16="http://schemas.microsoft.com/office/drawing/2014/main" id="{D72EE256-982F-EA42-9036-DC1BAE0F7D89}"/>
              </a:ext>
            </a:extLst>
          </p:cNvPr>
          <p:cNvPicPr>
            <a:picLocks noChangeAspect="1"/>
          </p:cNvPicPr>
          <p:nvPr/>
        </p:nvPicPr>
        <p:blipFill>
          <a:blip r:embed="rId2"/>
          <a:stretch>
            <a:fillRect/>
          </a:stretch>
        </p:blipFill>
        <p:spPr>
          <a:xfrm>
            <a:off x="6113362" y="2460480"/>
            <a:ext cx="5175961" cy="3244632"/>
          </a:xfrm>
          <a:prstGeom prst="rect">
            <a:avLst/>
          </a:prstGeom>
        </p:spPr>
      </p:pic>
    </p:spTree>
    <p:extLst>
      <p:ext uri="{BB962C8B-B14F-4D97-AF65-F5344CB8AC3E}">
        <p14:creationId xmlns:p14="http://schemas.microsoft.com/office/powerpoint/2010/main" val="30281915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CBAB09-4194-5F42-8DB6-4D77E8AA8C5A}"/>
              </a:ext>
            </a:extLst>
          </p:cNvPr>
          <p:cNvSpPr>
            <a:spLocks noGrp="1"/>
          </p:cNvSpPr>
          <p:nvPr>
            <p:ph type="title"/>
          </p:nvPr>
        </p:nvSpPr>
        <p:spPr/>
        <p:txBody>
          <a:bodyPr/>
          <a:lstStyle/>
          <a:p>
            <a:r>
              <a:rPr kumimoji="1" lang="en-US" altLang="zh-CN" dirty="0"/>
              <a:t>Simulation of the fund’s volatility</a:t>
            </a:r>
            <a:endParaRPr kumimoji="1" lang="zh-CN" altLang="en-US" dirty="0"/>
          </a:p>
        </p:txBody>
      </p:sp>
      <p:sp>
        <p:nvSpPr>
          <p:cNvPr id="3" name="内容占位符 2">
            <a:extLst>
              <a:ext uri="{FF2B5EF4-FFF2-40B4-BE49-F238E27FC236}">
                <a16:creationId xmlns:a16="http://schemas.microsoft.com/office/drawing/2014/main" id="{9CEFA6A9-EFA5-3D4A-B510-02B56770F708}"/>
              </a:ext>
            </a:extLst>
          </p:cNvPr>
          <p:cNvSpPr>
            <a:spLocks noGrp="1"/>
          </p:cNvSpPr>
          <p:nvPr>
            <p:ph idx="1"/>
          </p:nvPr>
        </p:nvSpPr>
        <p:spPr>
          <a:xfrm>
            <a:off x="1251678" y="2286001"/>
            <a:ext cx="4417602" cy="3593591"/>
          </a:xfrm>
        </p:spPr>
        <p:txBody>
          <a:bodyPr>
            <a:normAutofit lnSpcReduction="10000"/>
          </a:bodyPr>
          <a:lstStyle/>
          <a:p>
            <a:r>
              <a:rPr kumimoji="1" lang="en-US" altLang="zh-CN" dirty="0"/>
              <a:t>We can combine the information on the exposure of the fund with the daily volatility of credit spreads to simulate the fund’s volatility. For illustration purposes, we assume that the investment strategy in 1998 is constant throughout the life of the fund.</a:t>
            </a:r>
          </a:p>
          <a:p>
            <a:r>
              <a:rPr kumimoji="1" lang="en-US" altLang="zh-CN" dirty="0"/>
              <a:t>Obviously, the presumed $45 million capital cushion had been badly underestimated.</a:t>
            </a:r>
            <a:endParaRPr kumimoji="1" lang="zh-CN" altLang="en-US" dirty="0"/>
          </a:p>
        </p:txBody>
      </p:sp>
      <p:pic>
        <p:nvPicPr>
          <p:cNvPr id="5" name="图片 4">
            <a:extLst>
              <a:ext uri="{FF2B5EF4-FFF2-40B4-BE49-F238E27FC236}">
                <a16:creationId xmlns:a16="http://schemas.microsoft.com/office/drawing/2014/main" id="{F0845DF3-FC1B-9F45-B4DA-E0E2F7A29D9A}"/>
              </a:ext>
            </a:extLst>
          </p:cNvPr>
          <p:cNvPicPr>
            <a:picLocks noChangeAspect="1"/>
          </p:cNvPicPr>
          <p:nvPr/>
        </p:nvPicPr>
        <p:blipFill>
          <a:blip r:embed="rId2"/>
          <a:stretch>
            <a:fillRect/>
          </a:stretch>
        </p:blipFill>
        <p:spPr>
          <a:xfrm>
            <a:off x="5757193" y="2286001"/>
            <a:ext cx="5672807" cy="3319272"/>
          </a:xfrm>
          <a:prstGeom prst="rect">
            <a:avLst/>
          </a:prstGeom>
        </p:spPr>
      </p:pic>
    </p:spTree>
    <p:extLst>
      <p:ext uri="{BB962C8B-B14F-4D97-AF65-F5344CB8AC3E}">
        <p14:creationId xmlns:p14="http://schemas.microsoft.com/office/powerpoint/2010/main" val="999321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5DA48-D118-144E-8C29-0B0772185BF8}"/>
              </a:ext>
            </a:extLst>
          </p:cNvPr>
          <p:cNvSpPr>
            <a:spLocks noGrp="1"/>
          </p:cNvSpPr>
          <p:nvPr>
            <p:ph type="title"/>
          </p:nvPr>
        </p:nvSpPr>
        <p:spPr/>
        <p:txBody>
          <a:bodyPr/>
          <a:lstStyle/>
          <a:p>
            <a:r>
              <a:rPr kumimoji="1" lang="en-US" altLang="zh-CN" dirty="0"/>
              <a:t>Only a few of </a:t>
            </a:r>
            <a:r>
              <a:rPr kumimoji="1" lang="en-US" altLang="zh-CN" dirty="0" err="1"/>
              <a:t>LTcm’s</a:t>
            </a:r>
            <a:r>
              <a:rPr kumimoji="1" lang="en-US" altLang="zh-CN" dirty="0"/>
              <a:t> business were arbitrage trades</a:t>
            </a:r>
            <a:endParaRPr kumimoji="1" lang="zh-CN" altLang="en-US" dirty="0"/>
          </a:p>
        </p:txBody>
      </p:sp>
      <p:sp>
        <p:nvSpPr>
          <p:cNvPr id="3" name="内容占位符 2">
            <a:extLst>
              <a:ext uri="{FF2B5EF4-FFF2-40B4-BE49-F238E27FC236}">
                <a16:creationId xmlns:a16="http://schemas.microsoft.com/office/drawing/2014/main" id="{7E12913C-E09D-E140-97B0-BCB1FBFB7552}"/>
              </a:ext>
            </a:extLst>
          </p:cNvPr>
          <p:cNvSpPr>
            <a:spLocks noGrp="1"/>
          </p:cNvSpPr>
          <p:nvPr>
            <p:ph idx="1"/>
          </p:nvPr>
        </p:nvSpPr>
        <p:spPr/>
        <p:txBody>
          <a:bodyPr/>
          <a:lstStyle/>
          <a:p>
            <a:r>
              <a:rPr kumimoji="1" lang="en-US" altLang="zh-CN" dirty="0"/>
              <a:t>LTCM is a good example of the biases in portfolio optimization. Only a few of the ‘convergence‘ trades could truly qualify as arbitrage trades. </a:t>
            </a:r>
          </a:p>
          <a:p>
            <a:r>
              <a:rPr kumimoji="1" lang="en-US" altLang="zh-CN" dirty="0"/>
              <a:t>One example is the long position in the off-the-run bond offset by a short position in the on-the-run equivalent. In this case, the probability of default is identical and eventually, the two bonds will converge to the same value. In the meantime, though, the spread could widen further, thus requiring the fund to carry enough capital to absorb temporary losses.</a:t>
            </a:r>
          </a:p>
        </p:txBody>
      </p:sp>
    </p:spTree>
    <p:extLst>
      <p:ext uri="{BB962C8B-B14F-4D97-AF65-F5344CB8AC3E}">
        <p14:creationId xmlns:p14="http://schemas.microsoft.com/office/powerpoint/2010/main" val="3959538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1D107E-6567-A04B-AECA-0E11600C399A}"/>
              </a:ext>
            </a:extLst>
          </p:cNvPr>
          <p:cNvSpPr>
            <a:spLocks noGrp="1"/>
          </p:cNvSpPr>
          <p:nvPr>
            <p:ph type="title"/>
          </p:nvPr>
        </p:nvSpPr>
        <p:spPr/>
        <p:txBody>
          <a:bodyPr/>
          <a:lstStyle/>
          <a:p>
            <a:r>
              <a:rPr kumimoji="1" lang="en-US" altLang="zh-CN" dirty="0"/>
              <a:t>Small profit most of the time, big loss once in a while</a:t>
            </a:r>
            <a:endParaRPr kumimoji="1" lang="zh-CN" altLang="en-US" dirty="0"/>
          </a:p>
        </p:txBody>
      </p:sp>
      <p:sp>
        <p:nvSpPr>
          <p:cNvPr id="3" name="内容占位符 2">
            <a:extLst>
              <a:ext uri="{FF2B5EF4-FFF2-40B4-BE49-F238E27FC236}">
                <a16:creationId xmlns:a16="http://schemas.microsoft.com/office/drawing/2014/main" id="{FB816207-08D9-2548-9C80-9E0FDB4BCB79}"/>
              </a:ext>
            </a:extLst>
          </p:cNvPr>
          <p:cNvSpPr>
            <a:spLocks noGrp="1"/>
          </p:cNvSpPr>
          <p:nvPr>
            <p:ph idx="1"/>
          </p:nvPr>
        </p:nvSpPr>
        <p:spPr/>
        <p:txBody>
          <a:bodyPr/>
          <a:lstStyle/>
          <a:p>
            <a:r>
              <a:rPr kumimoji="1" lang="en-US" altLang="zh-CN" dirty="0"/>
              <a:t>For most other trades, the portfolio was exposed to hidden risks.</a:t>
            </a:r>
          </a:p>
          <a:p>
            <a:r>
              <a:rPr kumimoji="1" lang="en-US" altLang="zh-CN" dirty="0"/>
              <a:t>The typical profile of credit spread trades is to make small profits (which can be amplified through leverage) most of the time, but to take a big loss once in a while.</a:t>
            </a:r>
          </a:p>
          <a:p>
            <a:r>
              <a:rPr kumimoji="1" lang="en-US" altLang="zh-CN" dirty="0"/>
              <a:t>This profile is similar to a short position in an option. </a:t>
            </a:r>
          </a:p>
          <a:p>
            <a:r>
              <a:rPr kumimoji="1" lang="en-US" altLang="zh-CN" dirty="0"/>
              <a:t>To assess the possibility of catastrophic but rare events such as sovereign defaults, market or political disruptions, one cannot focus on recent history only.</a:t>
            </a:r>
            <a:endParaRPr kumimoji="1" lang="zh-CN" altLang="en-US" dirty="0"/>
          </a:p>
        </p:txBody>
      </p:sp>
    </p:spTree>
    <p:extLst>
      <p:ext uri="{BB962C8B-B14F-4D97-AF65-F5344CB8AC3E}">
        <p14:creationId xmlns:p14="http://schemas.microsoft.com/office/powerpoint/2010/main" val="2558386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3653A4-269C-F649-86E2-11B061FA482B}"/>
              </a:ext>
            </a:extLst>
          </p:cNvPr>
          <p:cNvSpPr>
            <a:spLocks noGrp="1"/>
          </p:cNvSpPr>
          <p:nvPr>
            <p:ph type="title"/>
          </p:nvPr>
        </p:nvSpPr>
        <p:spPr/>
        <p:txBody>
          <a:bodyPr/>
          <a:lstStyle/>
          <a:p>
            <a:r>
              <a:rPr kumimoji="1" lang="en-US" altLang="zh-CN" dirty="0"/>
              <a:t>Asymmetric distribution of volatilities</a:t>
            </a:r>
            <a:endParaRPr kumimoji="1" lang="zh-CN" altLang="en-US" dirty="0"/>
          </a:p>
        </p:txBody>
      </p:sp>
      <p:pic>
        <p:nvPicPr>
          <p:cNvPr id="5" name="内容占位符 4">
            <a:extLst>
              <a:ext uri="{FF2B5EF4-FFF2-40B4-BE49-F238E27FC236}">
                <a16:creationId xmlns:a16="http://schemas.microsoft.com/office/drawing/2014/main" id="{6F3DB7A7-3077-FB4D-802E-CACE398A6273}"/>
              </a:ext>
            </a:extLst>
          </p:cNvPr>
          <p:cNvPicPr>
            <a:picLocks noGrp="1" noChangeAspect="1"/>
          </p:cNvPicPr>
          <p:nvPr>
            <p:ph idx="1"/>
          </p:nvPr>
        </p:nvPicPr>
        <p:blipFill>
          <a:blip r:embed="rId2"/>
          <a:stretch>
            <a:fillRect/>
          </a:stretch>
        </p:blipFill>
        <p:spPr>
          <a:xfrm>
            <a:off x="5623725" y="2099600"/>
            <a:ext cx="5806275" cy="3752560"/>
          </a:xfrm>
        </p:spPr>
      </p:pic>
      <p:sp>
        <p:nvSpPr>
          <p:cNvPr id="6" name="文本框 5">
            <a:extLst>
              <a:ext uri="{FF2B5EF4-FFF2-40B4-BE49-F238E27FC236}">
                <a16:creationId xmlns:a16="http://schemas.microsoft.com/office/drawing/2014/main" id="{30551254-3DF6-7546-9311-8C2ECC1F79E6}"/>
              </a:ext>
            </a:extLst>
          </p:cNvPr>
          <p:cNvSpPr txBox="1"/>
          <p:nvPr/>
        </p:nvSpPr>
        <p:spPr>
          <a:xfrm>
            <a:off x="1378634" y="2363372"/>
            <a:ext cx="3699803" cy="2585323"/>
          </a:xfrm>
          <a:prstGeom prst="rect">
            <a:avLst/>
          </a:prstGeom>
          <a:noFill/>
        </p:spPr>
        <p:txBody>
          <a:bodyPr wrap="square" rtlCol="0">
            <a:spAutoFit/>
          </a:bodyPr>
          <a:lstStyle/>
          <a:p>
            <a:r>
              <a:rPr kumimoji="1" lang="en-US" altLang="zh-CN" dirty="0"/>
              <a:t>The figure plots the distribution of at-the-money option volatilities. The distribution is strongly asymmetric. Thus selling volatility exposes the portfolio to the risk of large losses due to increased volatility. This latent exposure to catastrophic risks explains why hedge funds can fail dramatically.</a:t>
            </a:r>
            <a:endParaRPr kumimoji="1" lang="zh-CN" altLang="en-US" dirty="0"/>
          </a:p>
        </p:txBody>
      </p:sp>
    </p:spTree>
    <p:extLst>
      <p:ext uri="{BB962C8B-B14F-4D97-AF65-F5344CB8AC3E}">
        <p14:creationId xmlns:p14="http://schemas.microsoft.com/office/powerpoint/2010/main" val="1204527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3D2E5B-0B3F-2C49-8A02-C486F6C135A9}"/>
              </a:ext>
            </a:extLst>
          </p:cNvPr>
          <p:cNvSpPr>
            <a:spLocks noGrp="1"/>
          </p:cNvSpPr>
          <p:nvPr>
            <p:ph type="title"/>
          </p:nvPr>
        </p:nvSpPr>
        <p:spPr/>
        <p:txBody>
          <a:bodyPr/>
          <a:lstStyle/>
          <a:p>
            <a:r>
              <a:rPr kumimoji="1" lang="en-US" altLang="zh-CN" dirty="0"/>
              <a:t>The portfolio returns</a:t>
            </a:r>
            <a:endParaRPr kumimoji="1" lang="zh-CN" altLang="en-US" dirty="0"/>
          </a:p>
        </p:txBody>
      </p:sp>
      <p:pic>
        <p:nvPicPr>
          <p:cNvPr id="5" name="内容占位符 4">
            <a:extLst>
              <a:ext uri="{FF2B5EF4-FFF2-40B4-BE49-F238E27FC236}">
                <a16:creationId xmlns:a16="http://schemas.microsoft.com/office/drawing/2014/main" id="{F956189B-1264-2247-9C45-E88F97E80B95}"/>
              </a:ext>
            </a:extLst>
          </p:cNvPr>
          <p:cNvPicPr>
            <a:picLocks noGrp="1" noChangeAspect="1"/>
          </p:cNvPicPr>
          <p:nvPr>
            <p:ph idx="1"/>
          </p:nvPr>
        </p:nvPicPr>
        <p:blipFill>
          <a:blip r:embed="rId2"/>
          <a:stretch>
            <a:fillRect/>
          </a:stretch>
        </p:blipFill>
        <p:spPr>
          <a:xfrm>
            <a:off x="5677921" y="2286000"/>
            <a:ext cx="5752079" cy="3594100"/>
          </a:xfrm>
        </p:spPr>
      </p:pic>
      <p:sp>
        <p:nvSpPr>
          <p:cNvPr id="6" name="文本框 5">
            <a:extLst>
              <a:ext uri="{FF2B5EF4-FFF2-40B4-BE49-F238E27FC236}">
                <a16:creationId xmlns:a16="http://schemas.microsoft.com/office/drawing/2014/main" id="{672D0F1B-CC30-3141-9338-5DDA82283760}"/>
              </a:ext>
            </a:extLst>
          </p:cNvPr>
          <p:cNvSpPr txBox="1"/>
          <p:nvPr/>
        </p:nvSpPr>
        <p:spPr>
          <a:xfrm>
            <a:off x="1251678" y="2307102"/>
            <a:ext cx="3883030" cy="646331"/>
          </a:xfrm>
          <a:prstGeom prst="rect">
            <a:avLst/>
          </a:prstGeom>
          <a:noFill/>
        </p:spPr>
        <p:txBody>
          <a:bodyPr wrap="square" rtlCol="0">
            <a:spAutoFit/>
          </a:bodyPr>
          <a:lstStyle/>
          <a:p>
            <a:r>
              <a:rPr kumimoji="1" lang="en-US" altLang="zh-CN" dirty="0"/>
              <a:t>The portfolio returns had a distribution similar to a short position in an option.</a:t>
            </a:r>
            <a:endParaRPr kumimoji="1" lang="zh-CN" altLang="en-US" dirty="0"/>
          </a:p>
        </p:txBody>
      </p:sp>
    </p:spTree>
    <p:extLst>
      <p:ext uri="{BB962C8B-B14F-4D97-AF65-F5344CB8AC3E}">
        <p14:creationId xmlns:p14="http://schemas.microsoft.com/office/powerpoint/2010/main" val="363699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E98CDB-7879-5847-8AF1-B1630BF8F548}"/>
              </a:ext>
            </a:extLst>
          </p:cNvPr>
          <p:cNvSpPr>
            <a:spLocks noGrp="1"/>
          </p:cNvSpPr>
          <p:nvPr>
            <p:ph type="title"/>
          </p:nvPr>
        </p:nvSpPr>
        <p:spPr/>
        <p:txBody>
          <a:bodyPr/>
          <a:lstStyle/>
          <a:p>
            <a:r>
              <a:rPr kumimoji="1" lang="en-US" altLang="zh-CN" dirty="0"/>
              <a:t>Problem and solution</a:t>
            </a:r>
            <a:endParaRPr kumimoji="1" lang="zh-CN" altLang="en-US" dirty="0"/>
          </a:p>
        </p:txBody>
      </p:sp>
      <p:sp>
        <p:nvSpPr>
          <p:cNvPr id="3" name="内容占位符 2">
            <a:extLst>
              <a:ext uri="{FF2B5EF4-FFF2-40B4-BE49-F238E27FC236}">
                <a16:creationId xmlns:a16="http://schemas.microsoft.com/office/drawing/2014/main" id="{4666104A-45FB-1146-B8BC-81AF6A178782}"/>
              </a:ext>
            </a:extLst>
          </p:cNvPr>
          <p:cNvSpPr>
            <a:spLocks noGrp="1"/>
          </p:cNvSpPr>
          <p:nvPr>
            <p:ph idx="1"/>
          </p:nvPr>
        </p:nvSpPr>
        <p:spPr/>
        <p:txBody>
          <a:bodyPr/>
          <a:lstStyle/>
          <a:p>
            <a:pPr>
              <a:buFont typeface="Wingdings" pitchFamily="2" charset="2"/>
              <a:buChar char="p"/>
            </a:pPr>
            <a:r>
              <a:rPr kumimoji="1" lang="en-US" altLang="zh-CN" dirty="0"/>
              <a:t>Problem: tiny profits.</a:t>
            </a:r>
          </a:p>
          <a:p>
            <a:r>
              <a:rPr kumimoji="1" lang="en-US" altLang="zh-CN" dirty="0"/>
              <a:t>Off-the-run Treasury bond (6.1%) VS. on-the-run Treasury bond (6.0%). Each dollar returns 10bp.</a:t>
            </a:r>
          </a:p>
          <a:p>
            <a:pPr>
              <a:buFont typeface="Wingdings" pitchFamily="2" charset="2"/>
              <a:buChar char="p"/>
            </a:pPr>
            <a:r>
              <a:rPr kumimoji="1" lang="en-US" altLang="zh-CN" dirty="0"/>
              <a:t>Solution: high leverage.</a:t>
            </a:r>
          </a:p>
          <a:p>
            <a:r>
              <a:rPr kumimoji="1" lang="en-US" altLang="zh-CN" dirty="0"/>
              <a:t>LTCM ended up with four times the asset size of the next largest </a:t>
            </a:r>
            <a:r>
              <a:rPr kumimoji="1" lang="en-US" altLang="zh-CN"/>
              <a:t>hedge fund.</a:t>
            </a:r>
            <a:endParaRPr kumimoji="1" lang="en-US" altLang="zh-CN" dirty="0"/>
          </a:p>
          <a:p>
            <a:pPr>
              <a:buFont typeface="Wingdings" pitchFamily="2" charset="2"/>
              <a:buChar char="p"/>
            </a:pPr>
            <a:endParaRPr kumimoji="1" lang="en-US" altLang="zh-CN" dirty="0"/>
          </a:p>
        </p:txBody>
      </p:sp>
    </p:spTree>
    <p:extLst>
      <p:ext uri="{BB962C8B-B14F-4D97-AF65-F5344CB8AC3E}">
        <p14:creationId xmlns:p14="http://schemas.microsoft.com/office/powerpoint/2010/main" val="21857599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031367-10E2-584A-897E-6678B1968EC1}"/>
              </a:ext>
            </a:extLst>
          </p:cNvPr>
          <p:cNvSpPr>
            <a:spLocks noGrp="1"/>
          </p:cNvSpPr>
          <p:nvPr>
            <p:ph type="title"/>
          </p:nvPr>
        </p:nvSpPr>
        <p:spPr/>
        <p:txBody>
          <a:bodyPr/>
          <a:lstStyle/>
          <a:p>
            <a:r>
              <a:rPr kumimoji="1" lang="en-US" altLang="zh-CN" dirty="0"/>
              <a:t>Hedge funds and investment banks</a:t>
            </a:r>
            <a:endParaRPr kumimoji="1" lang="zh-CN" altLang="en-US" dirty="0"/>
          </a:p>
        </p:txBody>
      </p:sp>
      <p:sp>
        <p:nvSpPr>
          <p:cNvPr id="3" name="内容占位符 2">
            <a:extLst>
              <a:ext uri="{FF2B5EF4-FFF2-40B4-BE49-F238E27FC236}">
                <a16:creationId xmlns:a16="http://schemas.microsoft.com/office/drawing/2014/main" id="{21FADE01-2B3D-1A47-9426-47E78A07BB1A}"/>
              </a:ext>
            </a:extLst>
          </p:cNvPr>
          <p:cNvSpPr>
            <a:spLocks noGrp="1"/>
          </p:cNvSpPr>
          <p:nvPr>
            <p:ph idx="1"/>
          </p:nvPr>
        </p:nvSpPr>
        <p:spPr/>
        <p:txBody>
          <a:bodyPr/>
          <a:lstStyle/>
          <a:p>
            <a:r>
              <a:rPr kumimoji="1" lang="en-US" altLang="zh-CN" dirty="0"/>
              <a:t>LTCM liked to compare itself to a Wall Street investment bank, like Salomon Brothers, which was leveraged by the same amount, about 25 times. </a:t>
            </a:r>
          </a:p>
          <a:p>
            <a:r>
              <a:rPr kumimoji="1" lang="en-US" altLang="zh-CN" dirty="0"/>
              <a:t>This is faulty.</a:t>
            </a:r>
          </a:p>
          <a:p>
            <a:r>
              <a:rPr kumimoji="1" lang="en-US" altLang="zh-CN" dirty="0"/>
              <a:t>First, bank portfolios are more diversified across risk factors. They deal with fixed income markets, currencies, equities, and commodities.</a:t>
            </a:r>
          </a:p>
          <a:p>
            <a:r>
              <a:rPr kumimoji="1" lang="en-US" altLang="zh-CN" dirty="0"/>
              <a:t>Second, brokers’ trading activities actually benefit from increased volatility, as volatile markets generate greater trading volume and revenues. This provides a natural hedge against increases in volatility.</a:t>
            </a:r>
          </a:p>
          <a:p>
            <a:r>
              <a:rPr kumimoji="1" lang="en-US" altLang="zh-CN" dirty="0"/>
              <a:t>Finally, investment banks can have access to fresh funds much faster than any hedge fund.</a:t>
            </a:r>
            <a:endParaRPr kumimoji="1" lang="zh-CN" altLang="en-US" dirty="0"/>
          </a:p>
        </p:txBody>
      </p:sp>
    </p:spTree>
    <p:extLst>
      <p:ext uri="{BB962C8B-B14F-4D97-AF65-F5344CB8AC3E}">
        <p14:creationId xmlns:p14="http://schemas.microsoft.com/office/powerpoint/2010/main" val="3162919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F6D3A7-2DD1-4746-BC56-3B49FCA3075B}"/>
              </a:ext>
            </a:extLst>
          </p:cNvPr>
          <p:cNvSpPr>
            <a:spLocks noGrp="1"/>
          </p:cNvSpPr>
          <p:nvPr>
            <p:ph type="title"/>
          </p:nvPr>
        </p:nvSpPr>
        <p:spPr/>
        <p:txBody>
          <a:bodyPr/>
          <a:lstStyle/>
          <a:p>
            <a:r>
              <a:rPr kumimoji="1" lang="en-US" altLang="zh-CN" dirty="0"/>
              <a:t>Outline</a:t>
            </a:r>
            <a:endParaRPr kumimoji="1" lang="zh-CN" altLang="en-US" dirty="0"/>
          </a:p>
        </p:txBody>
      </p:sp>
      <p:sp>
        <p:nvSpPr>
          <p:cNvPr id="3" name="内容占位符 2">
            <a:extLst>
              <a:ext uri="{FF2B5EF4-FFF2-40B4-BE49-F238E27FC236}">
                <a16:creationId xmlns:a16="http://schemas.microsoft.com/office/drawing/2014/main" id="{6FC80AD8-04BD-2344-AB39-6EF1B148390E}"/>
              </a:ext>
            </a:extLst>
          </p:cNvPr>
          <p:cNvSpPr>
            <a:spLocks noGrp="1"/>
          </p:cNvSpPr>
          <p:nvPr>
            <p:ph idx="1"/>
          </p:nvPr>
        </p:nvSpPr>
        <p:spPr/>
        <p:txBody>
          <a:bodyPr/>
          <a:lstStyle/>
          <a:p>
            <a:pPr marL="457200" indent="-457200">
              <a:buFont typeface="+mj-lt"/>
              <a:buAutoNum type="arabicPeriod"/>
            </a:pPr>
            <a:r>
              <a:rPr kumimoji="1" lang="en-US" altLang="zh-CN" dirty="0"/>
              <a:t>How LTCM lost its capital</a:t>
            </a:r>
          </a:p>
          <a:p>
            <a:pPr marL="457200" indent="-457200">
              <a:buFont typeface="+mj-lt"/>
              <a:buAutoNum type="arabicPeriod"/>
            </a:pPr>
            <a:r>
              <a:rPr kumimoji="1" lang="en-US" altLang="zh-CN" dirty="0"/>
              <a:t>VAR and equity capital</a:t>
            </a:r>
          </a:p>
          <a:p>
            <a:pPr marL="457200" indent="-457200">
              <a:buFont typeface="+mj-lt"/>
              <a:buAutoNum type="arabicPeriod"/>
            </a:pPr>
            <a:r>
              <a:rPr kumimoji="1" lang="en-US" altLang="zh-CN" dirty="0"/>
              <a:t>LTCM ‘s risk management story</a:t>
            </a:r>
          </a:p>
          <a:p>
            <a:pPr marL="457200" indent="-457200">
              <a:buFont typeface="+mj-lt"/>
              <a:buAutoNum type="arabicPeriod"/>
            </a:pPr>
            <a:r>
              <a:rPr kumimoji="1" lang="en-US" altLang="zh-CN" dirty="0"/>
              <a:t>Portfolio optimization and leverage</a:t>
            </a:r>
          </a:p>
          <a:p>
            <a:pPr marL="457200" indent="-457200">
              <a:buFont typeface="+mj-lt"/>
              <a:buAutoNum type="arabicPeriod"/>
            </a:pPr>
            <a:r>
              <a:rPr kumimoji="1" lang="en-US" altLang="zh-CN" dirty="0"/>
              <a:t>The problem with portfolio optimization</a:t>
            </a:r>
          </a:p>
          <a:p>
            <a:pPr marL="457200" indent="-457200">
              <a:buFont typeface="+mj-lt"/>
              <a:buAutoNum type="arabicPeriod"/>
            </a:pPr>
            <a:r>
              <a:rPr kumimoji="1" lang="en-US" altLang="zh-CN" dirty="0"/>
              <a:t>LTCM’s risk profile</a:t>
            </a:r>
          </a:p>
          <a:p>
            <a:pPr marL="457200" indent="-457200">
              <a:buFont typeface="+mj-lt"/>
              <a:buAutoNum type="arabicPeriod"/>
            </a:pPr>
            <a:r>
              <a:rPr kumimoji="1" lang="en-US" altLang="zh-CN" b="1" dirty="0"/>
              <a:t>Conclusion &amp; Thinking</a:t>
            </a:r>
            <a:endParaRPr kumimoji="1" lang="zh-CN" altLang="en-US" b="1" dirty="0"/>
          </a:p>
        </p:txBody>
      </p:sp>
    </p:spTree>
    <p:extLst>
      <p:ext uri="{BB962C8B-B14F-4D97-AF65-F5344CB8AC3E}">
        <p14:creationId xmlns:p14="http://schemas.microsoft.com/office/powerpoint/2010/main" val="2494622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559A4D-44E9-8443-9571-760177DD609A}"/>
              </a:ext>
            </a:extLst>
          </p:cNvPr>
          <p:cNvSpPr>
            <a:spLocks noGrp="1"/>
          </p:cNvSpPr>
          <p:nvPr>
            <p:ph type="title"/>
          </p:nvPr>
        </p:nvSpPr>
        <p:spPr/>
        <p:txBody>
          <a:bodyPr/>
          <a:lstStyle/>
          <a:p>
            <a:r>
              <a:rPr kumimoji="1" lang="en-US" altLang="zh-CN" dirty="0"/>
              <a:t>LTCM‘s </a:t>
            </a:r>
            <a:r>
              <a:rPr kumimoji="1" lang="en-US" altLang="zh-CN" dirty="0" err="1"/>
              <a:t>faulure</a:t>
            </a:r>
            <a:endParaRPr kumimoji="1" lang="zh-CN" altLang="en-US" dirty="0"/>
          </a:p>
        </p:txBody>
      </p:sp>
      <p:sp>
        <p:nvSpPr>
          <p:cNvPr id="3" name="内容占位符 2">
            <a:extLst>
              <a:ext uri="{FF2B5EF4-FFF2-40B4-BE49-F238E27FC236}">
                <a16:creationId xmlns:a16="http://schemas.microsoft.com/office/drawing/2014/main" id="{48B688F6-0CB9-D342-9E1C-17FA498BF683}"/>
              </a:ext>
            </a:extLst>
          </p:cNvPr>
          <p:cNvSpPr>
            <a:spLocks noGrp="1"/>
          </p:cNvSpPr>
          <p:nvPr>
            <p:ph idx="1"/>
          </p:nvPr>
        </p:nvSpPr>
        <p:spPr/>
        <p:txBody>
          <a:bodyPr/>
          <a:lstStyle/>
          <a:p>
            <a:r>
              <a:rPr kumimoji="1" lang="en-US" altLang="zh-CN" dirty="0"/>
              <a:t>LTCM thought it failed because the events of 1998 were ‘beyond the fun’s capacity to anticipated’. </a:t>
            </a:r>
          </a:p>
          <a:p>
            <a:r>
              <a:rPr kumimoji="1" lang="en-US" altLang="zh-CN" dirty="0"/>
              <a:t>In fact, it had severely underestimated its risk.</a:t>
            </a:r>
          </a:p>
          <a:p>
            <a:r>
              <a:rPr kumimoji="1" lang="en-US" altLang="zh-CN" dirty="0"/>
              <a:t>The positions were undiversified, as they were exposed to liquidity, credit, and volatility spreads, which are all similar risk factors. </a:t>
            </a:r>
          </a:p>
          <a:p>
            <a:r>
              <a:rPr kumimoji="1" lang="en-US" altLang="zh-CN" dirty="0"/>
              <a:t>In addition, the payoff patterns of the investment strategy were akin to short positions in options.</a:t>
            </a:r>
          </a:p>
          <a:p>
            <a:r>
              <a:rPr kumimoji="1" lang="en-US" altLang="zh-CN" dirty="0"/>
              <a:t>Even if it had measured its risk correctly, the firm failed to manage its risk properly.</a:t>
            </a:r>
            <a:endParaRPr kumimoji="1" lang="zh-CN" altLang="en-US" dirty="0"/>
          </a:p>
        </p:txBody>
      </p:sp>
    </p:spTree>
    <p:extLst>
      <p:ext uri="{BB962C8B-B14F-4D97-AF65-F5344CB8AC3E}">
        <p14:creationId xmlns:p14="http://schemas.microsoft.com/office/powerpoint/2010/main" val="2988186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15F760-B03D-ED45-95A0-609FD7B43399}"/>
              </a:ext>
            </a:extLst>
          </p:cNvPr>
          <p:cNvSpPr>
            <a:spLocks noGrp="1"/>
          </p:cNvSpPr>
          <p:nvPr>
            <p:ph type="title"/>
          </p:nvPr>
        </p:nvSpPr>
        <p:spPr/>
        <p:txBody>
          <a:bodyPr/>
          <a:lstStyle/>
          <a:p>
            <a:r>
              <a:rPr kumimoji="1" lang="en-US" altLang="zh-CN" dirty="0"/>
              <a:t>We can learn from </a:t>
            </a:r>
            <a:r>
              <a:rPr kumimoji="1" lang="en-US" altLang="zh-CN" dirty="0" err="1"/>
              <a:t>ltcm’s</a:t>
            </a:r>
            <a:r>
              <a:rPr kumimoji="1" lang="en-US" altLang="zh-CN"/>
              <a:t> story</a:t>
            </a:r>
            <a:endParaRPr kumimoji="1" lang="zh-CN" altLang="en-US"/>
          </a:p>
        </p:txBody>
      </p:sp>
      <p:sp>
        <p:nvSpPr>
          <p:cNvPr id="3" name="内容占位符 2">
            <a:extLst>
              <a:ext uri="{FF2B5EF4-FFF2-40B4-BE49-F238E27FC236}">
                <a16:creationId xmlns:a16="http://schemas.microsoft.com/office/drawing/2014/main" id="{82F6C071-6026-014D-948F-FADD1D17C171}"/>
              </a:ext>
            </a:extLst>
          </p:cNvPr>
          <p:cNvSpPr>
            <a:spLocks noGrp="1"/>
          </p:cNvSpPr>
          <p:nvPr>
            <p:ph idx="1"/>
          </p:nvPr>
        </p:nvSpPr>
        <p:spPr/>
        <p:txBody>
          <a:bodyPr/>
          <a:lstStyle/>
          <a:p>
            <a:r>
              <a:rPr kumimoji="1" lang="en-US" altLang="zh-CN" dirty="0"/>
              <a:t>The failure of LTCM should not be taken as an indictment of VAR systems, which after all, performed reasonably well for the banking sector in 1998. Instead, it provides a number of useful risk management lessons.</a:t>
            </a:r>
          </a:p>
          <a:p>
            <a:r>
              <a:rPr kumimoji="1" lang="en-US" altLang="zh-CN" dirty="0"/>
              <a:t>It illustrates the danger of optimization biases. We learned the danger of building measures of even risk based on very recent data.</a:t>
            </a:r>
          </a:p>
          <a:p>
            <a:r>
              <a:rPr kumimoji="1" lang="en-US" altLang="zh-CN" dirty="0"/>
              <a:t>We should make better use of stress-testing, not necessarily repeating past episodes but instead looking at worst-case scenarios for the portfolio at hand.</a:t>
            </a:r>
            <a:endParaRPr kumimoji="1" lang="zh-CN" altLang="en-US" dirty="0"/>
          </a:p>
        </p:txBody>
      </p:sp>
    </p:spTree>
    <p:extLst>
      <p:ext uri="{BB962C8B-B14F-4D97-AF65-F5344CB8AC3E}">
        <p14:creationId xmlns:p14="http://schemas.microsoft.com/office/powerpoint/2010/main" val="1275672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7E13EA-BE27-0D49-8C5F-CD61B3B61960}"/>
              </a:ext>
            </a:extLst>
          </p:cNvPr>
          <p:cNvSpPr>
            <a:spLocks noGrp="1"/>
          </p:cNvSpPr>
          <p:nvPr>
            <p:ph type="title"/>
          </p:nvPr>
        </p:nvSpPr>
        <p:spPr/>
        <p:txBody>
          <a:bodyPr/>
          <a:lstStyle/>
          <a:p>
            <a:r>
              <a:rPr kumimoji="1" lang="en-US" altLang="zh-CN" dirty="0"/>
              <a:t>Huge position</a:t>
            </a:r>
            <a:endParaRPr kumimoji="1" lang="zh-CN" altLang="en-US" dirty="0"/>
          </a:p>
        </p:txBody>
      </p:sp>
      <p:sp>
        <p:nvSpPr>
          <p:cNvPr id="3" name="内容占位符 2">
            <a:extLst>
              <a:ext uri="{FF2B5EF4-FFF2-40B4-BE49-F238E27FC236}">
                <a16:creationId xmlns:a16="http://schemas.microsoft.com/office/drawing/2014/main" id="{303FE913-0A23-AC4B-A93C-FB6775446455}"/>
              </a:ext>
            </a:extLst>
          </p:cNvPr>
          <p:cNvSpPr>
            <a:spLocks noGrp="1"/>
          </p:cNvSpPr>
          <p:nvPr>
            <p:ph idx="1"/>
          </p:nvPr>
        </p:nvSpPr>
        <p:spPr/>
        <p:txBody>
          <a:bodyPr>
            <a:normAutofit fontScale="92500" lnSpcReduction="20000"/>
          </a:bodyPr>
          <a:lstStyle/>
          <a:p>
            <a:r>
              <a:rPr kumimoji="1" lang="en-US" altLang="zh-CN" dirty="0"/>
              <a:t>LTCM’s balance sheet was about $125 billion in </a:t>
            </a:r>
            <a:r>
              <a:rPr kumimoji="1" lang="en-US" altLang="zh-CN" b="1" dirty="0"/>
              <a:t>total assets</a:t>
            </a:r>
            <a:r>
              <a:rPr kumimoji="1" lang="en-US" altLang="zh-CN" dirty="0"/>
              <a:t>.</a:t>
            </a:r>
          </a:p>
          <a:p>
            <a:r>
              <a:rPr kumimoji="1" lang="en-US" altLang="zh-CN" dirty="0"/>
              <a:t>Only 5 billion of it was equity, which represents an astonishing leverage ratio of 25:1.</a:t>
            </a:r>
          </a:p>
          <a:p>
            <a:r>
              <a:rPr kumimoji="1" lang="en-US" altLang="zh-CN" dirty="0"/>
              <a:t>Even more astonishing was the off-balance-sheet position, including swaps, options, and other derivatives, that added up to a </a:t>
            </a:r>
            <a:r>
              <a:rPr kumimoji="1" lang="en-US" altLang="zh-CN" b="1" dirty="0"/>
              <a:t>notional principal </a:t>
            </a:r>
            <a:r>
              <a:rPr kumimoji="1" lang="en-US" altLang="zh-CN" dirty="0"/>
              <a:t>amount of $ 1.25 trillion.</a:t>
            </a:r>
          </a:p>
          <a:p>
            <a:r>
              <a:rPr kumimoji="1" lang="en-US" altLang="zh-CN" dirty="0"/>
              <a:t>However, many of these trades were offsetting each other, so that this notional amount is practically meaningless. What mattered was the </a:t>
            </a:r>
            <a:r>
              <a:rPr kumimoji="1" lang="en-US" altLang="zh-CN" b="1" dirty="0"/>
              <a:t>total risk </a:t>
            </a:r>
            <a:r>
              <a:rPr kumimoji="1" lang="en-US" altLang="zh-CN" dirty="0"/>
              <a:t>of the fund.</a:t>
            </a:r>
          </a:p>
          <a:p>
            <a:r>
              <a:rPr kumimoji="1" lang="en-US" altLang="zh-CN" dirty="0"/>
              <a:t>LTCM also used REPO to leverage its balance sheet. Normally, brokers needed a haircut to provide a buffer</a:t>
            </a:r>
            <a:r>
              <a:rPr kumimoji="1" lang="zh-CN" altLang="en-US" dirty="0"/>
              <a:t> </a:t>
            </a:r>
            <a:r>
              <a:rPr kumimoji="1" lang="en-US" altLang="zh-CN" dirty="0"/>
              <a:t>against</a:t>
            </a:r>
            <a:r>
              <a:rPr kumimoji="1" lang="zh-CN" altLang="en-US" dirty="0"/>
              <a:t> </a:t>
            </a:r>
            <a:r>
              <a:rPr kumimoji="1" lang="en-US" altLang="zh-CN" dirty="0"/>
              <a:t>decreases</a:t>
            </a:r>
            <a:r>
              <a:rPr kumimoji="1" lang="zh-CN" altLang="en-US" dirty="0"/>
              <a:t> </a:t>
            </a:r>
            <a:r>
              <a:rPr kumimoji="1" lang="en-US" altLang="zh-CN" dirty="0"/>
              <a:t>in the collateral value. But LTCM was able to obtain next–to-zero hair cut ($110 billion in borrowing with an only $500 million haircut). This must have been due to the fact that no counterparty had a complete picture of the extent of LTCM’s operations, which led to the belief that LTCM was ‘safe’.</a:t>
            </a:r>
            <a:endParaRPr kumimoji="1" lang="zh-CN" altLang="en-US" dirty="0"/>
          </a:p>
        </p:txBody>
      </p:sp>
    </p:spTree>
    <p:extLst>
      <p:ext uri="{BB962C8B-B14F-4D97-AF65-F5344CB8AC3E}">
        <p14:creationId xmlns:p14="http://schemas.microsoft.com/office/powerpoint/2010/main" val="3859079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AE532C-8321-2341-AE72-08D33091EE98}"/>
              </a:ext>
            </a:extLst>
          </p:cNvPr>
          <p:cNvSpPr>
            <a:spLocks noGrp="1"/>
          </p:cNvSpPr>
          <p:nvPr>
            <p:ph type="title"/>
          </p:nvPr>
        </p:nvSpPr>
        <p:spPr/>
        <p:txBody>
          <a:bodyPr/>
          <a:lstStyle/>
          <a:p>
            <a:r>
              <a:rPr kumimoji="1" lang="en-US" altLang="zh-CN" dirty="0" err="1"/>
              <a:t>LTcm’s</a:t>
            </a:r>
            <a:r>
              <a:rPr kumimoji="1" lang="en-US" altLang="zh-CN" dirty="0"/>
              <a:t> returns</a:t>
            </a:r>
            <a:endParaRPr kumimoji="1" lang="zh-CN" altLang="en-US" dirty="0"/>
          </a:p>
        </p:txBody>
      </p:sp>
      <p:pic>
        <p:nvPicPr>
          <p:cNvPr id="5" name="内容占位符 4">
            <a:extLst>
              <a:ext uri="{FF2B5EF4-FFF2-40B4-BE49-F238E27FC236}">
                <a16:creationId xmlns:a16="http://schemas.microsoft.com/office/drawing/2014/main" id="{4AE58831-1EDB-F84A-9954-6FF9777B73F3}"/>
              </a:ext>
            </a:extLst>
          </p:cNvPr>
          <p:cNvPicPr>
            <a:picLocks noGrp="1" noChangeAspect="1"/>
          </p:cNvPicPr>
          <p:nvPr>
            <p:ph idx="1"/>
          </p:nvPr>
        </p:nvPicPr>
        <p:blipFill>
          <a:blip r:embed="rId2"/>
          <a:stretch>
            <a:fillRect/>
          </a:stretch>
        </p:blipFill>
        <p:spPr>
          <a:xfrm>
            <a:off x="3038621" y="1443011"/>
            <a:ext cx="6735653" cy="4479293"/>
          </a:xfrm>
        </p:spPr>
      </p:pic>
    </p:spTree>
    <p:extLst>
      <p:ext uri="{BB962C8B-B14F-4D97-AF65-F5344CB8AC3E}">
        <p14:creationId xmlns:p14="http://schemas.microsoft.com/office/powerpoint/2010/main" val="119415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E840FF-61A1-0747-99B5-3C313A56949E}"/>
              </a:ext>
            </a:extLst>
          </p:cNvPr>
          <p:cNvSpPr>
            <a:spLocks noGrp="1"/>
          </p:cNvSpPr>
          <p:nvPr>
            <p:ph type="title"/>
          </p:nvPr>
        </p:nvSpPr>
        <p:spPr/>
        <p:txBody>
          <a:bodyPr/>
          <a:lstStyle/>
          <a:p>
            <a:r>
              <a:rPr kumimoji="1" lang="en-US" altLang="zh-CN" dirty="0"/>
              <a:t>Fund’s performance</a:t>
            </a:r>
            <a:endParaRPr kumimoji="1" lang="zh-CN" altLang="en-US" dirty="0"/>
          </a:p>
        </p:txBody>
      </p:sp>
      <p:sp>
        <p:nvSpPr>
          <p:cNvPr id="3" name="内容占位符 2">
            <a:extLst>
              <a:ext uri="{FF2B5EF4-FFF2-40B4-BE49-F238E27FC236}">
                <a16:creationId xmlns:a16="http://schemas.microsoft.com/office/drawing/2014/main" id="{784CAC86-5EE2-8047-88CA-AA5053B0C0EA}"/>
              </a:ext>
            </a:extLst>
          </p:cNvPr>
          <p:cNvSpPr>
            <a:spLocks noGrp="1"/>
          </p:cNvSpPr>
          <p:nvPr>
            <p:ph idx="1"/>
          </p:nvPr>
        </p:nvSpPr>
        <p:spPr/>
        <p:txBody>
          <a:bodyPr/>
          <a:lstStyle/>
          <a:p>
            <a:r>
              <a:rPr kumimoji="1" lang="en-US" altLang="zh-CN" dirty="0"/>
              <a:t>This strategy worked excellently for LTCM in 1995 and 1996. </a:t>
            </a:r>
          </a:p>
          <a:p>
            <a:r>
              <a:rPr kumimoji="1" lang="en-US" altLang="zh-CN" dirty="0"/>
              <a:t>The fund placed large bets on convergence of European interest rates within the European Monetary System that paid off handsomely.</a:t>
            </a:r>
          </a:p>
          <a:p>
            <a:r>
              <a:rPr kumimoji="1" lang="en-US" altLang="zh-CN" dirty="0"/>
              <a:t>Convergence had occurred in Europe, as the common currency, the Euro, came into being on 1 January 1999. By 1997, most spreads had narrowed substantially.</a:t>
            </a:r>
          </a:p>
          <a:p>
            <a:endParaRPr kumimoji="1" lang="zh-CN" altLang="en-US" dirty="0"/>
          </a:p>
        </p:txBody>
      </p:sp>
    </p:spTree>
    <p:extLst>
      <p:ext uri="{BB962C8B-B14F-4D97-AF65-F5344CB8AC3E}">
        <p14:creationId xmlns:p14="http://schemas.microsoft.com/office/powerpoint/2010/main" val="2199765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DC6B70-81D9-6048-8624-A9B429830A4B}"/>
              </a:ext>
            </a:extLst>
          </p:cNvPr>
          <p:cNvSpPr>
            <a:spLocks noGrp="1"/>
          </p:cNvSpPr>
          <p:nvPr>
            <p:ph type="title"/>
          </p:nvPr>
        </p:nvSpPr>
        <p:spPr/>
        <p:txBody>
          <a:bodyPr/>
          <a:lstStyle/>
          <a:p>
            <a:r>
              <a:rPr kumimoji="1" lang="en-US" altLang="zh-CN" dirty="0"/>
              <a:t>Bond yield spreads</a:t>
            </a:r>
            <a:endParaRPr kumimoji="1" lang="zh-CN" altLang="en-US" dirty="0"/>
          </a:p>
        </p:txBody>
      </p:sp>
      <p:pic>
        <p:nvPicPr>
          <p:cNvPr id="9" name="内容占位符 8">
            <a:extLst>
              <a:ext uri="{FF2B5EF4-FFF2-40B4-BE49-F238E27FC236}">
                <a16:creationId xmlns:a16="http://schemas.microsoft.com/office/drawing/2014/main" id="{90C6B988-9A09-8B41-9B3C-CF1D388301C9}"/>
              </a:ext>
            </a:extLst>
          </p:cNvPr>
          <p:cNvPicPr>
            <a:picLocks noGrp="1" noChangeAspect="1"/>
          </p:cNvPicPr>
          <p:nvPr>
            <p:ph idx="1"/>
          </p:nvPr>
        </p:nvPicPr>
        <p:blipFill>
          <a:blip r:embed="rId2"/>
          <a:stretch>
            <a:fillRect/>
          </a:stretch>
        </p:blipFill>
        <p:spPr>
          <a:xfrm>
            <a:off x="6234951" y="2229729"/>
            <a:ext cx="5195049" cy="3594100"/>
          </a:xfrm>
        </p:spPr>
      </p:pic>
      <p:sp>
        <p:nvSpPr>
          <p:cNvPr id="11" name="文本框 10">
            <a:extLst>
              <a:ext uri="{FF2B5EF4-FFF2-40B4-BE49-F238E27FC236}">
                <a16:creationId xmlns:a16="http://schemas.microsoft.com/office/drawing/2014/main" id="{9452EF2C-531F-2649-86F2-E1A5DBF35B93}"/>
              </a:ext>
            </a:extLst>
          </p:cNvPr>
          <p:cNvSpPr txBox="1"/>
          <p:nvPr/>
        </p:nvSpPr>
        <p:spPr>
          <a:xfrm>
            <a:off x="1265746" y="2665826"/>
            <a:ext cx="3925233" cy="2585323"/>
          </a:xfrm>
          <a:prstGeom prst="rect">
            <a:avLst/>
          </a:prstGeom>
          <a:noFill/>
        </p:spPr>
        <p:txBody>
          <a:bodyPr wrap="square" rtlCol="0">
            <a:spAutoFit/>
          </a:bodyPr>
          <a:lstStyle/>
          <a:p>
            <a:r>
              <a:rPr kumimoji="1" lang="en-US" altLang="zh-CN" dirty="0"/>
              <a:t>As we can tell from the evolution of bond yield spreads since 1986, credit spreads were almost as narrow as they had ever been since 1986 and considerably lower than the average over the period 1986-93. But this also  meant that convergence trades had become less profitable. In 1997, the fund’s return was down to 17% only.</a:t>
            </a:r>
            <a:endParaRPr kumimoji="1" lang="zh-CN" altLang="en-US" dirty="0"/>
          </a:p>
        </p:txBody>
      </p:sp>
    </p:spTree>
    <p:extLst>
      <p:ext uri="{BB962C8B-B14F-4D97-AF65-F5344CB8AC3E}">
        <p14:creationId xmlns:p14="http://schemas.microsoft.com/office/powerpoint/2010/main" val="3084020856"/>
      </p:ext>
    </p:extLst>
  </p:cSld>
  <p:clrMapOvr>
    <a:masterClrMapping/>
  </p:clrMapOvr>
</p:sld>
</file>

<file path=ppt/theme/theme1.xml><?xml version="1.0" encoding="utf-8"?>
<a:theme xmlns:a="http://schemas.openxmlformats.org/drawingml/2006/main" name="徽章">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2EB425A-0E2D-2841-9EB6-89F4D8961BBE}">
  <we:reference id="wa104178141" version="3.10.0.124" store="zh-CN" storeType="OMEX"/>
  <we:alternateReferences>
    <we:reference id="wa104178141" version="3.10.0.124"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徽章</Template>
  <TotalTime>3034</TotalTime>
  <Words>4056</Words>
  <Application>Microsoft Macintosh PowerPoint</Application>
  <PresentationFormat>宽屏</PresentationFormat>
  <Paragraphs>254</Paragraphs>
  <Slides>53</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53</vt:i4>
      </vt:variant>
    </vt:vector>
  </HeadingPairs>
  <TitlesOfParts>
    <vt:vector size="61" baseType="lpstr">
      <vt:lpstr>等线</vt:lpstr>
      <vt:lpstr>华文中宋</vt:lpstr>
      <vt:lpstr>宋体</vt:lpstr>
      <vt:lpstr>Arial</vt:lpstr>
      <vt:lpstr>Gill Sans MT</vt:lpstr>
      <vt:lpstr>Impact</vt:lpstr>
      <vt:lpstr>Wingdings</vt:lpstr>
      <vt:lpstr>徽章</vt:lpstr>
      <vt:lpstr>Risk management lessons from Long—term capital management</vt:lpstr>
      <vt:lpstr>LTCM’s story</vt:lpstr>
      <vt:lpstr>Outline</vt:lpstr>
      <vt:lpstr>Core strategy of ltcm is ‘convergence-arbitrage’ trades</vt:lpstr>
      <vt:lpstr>Problem and solution</vt:lpstr>
      <vt:lpstr>Huge position</vt:lpstr>
      <vt:lpstr>LTcm’s returns</vt:lpstr>
      <vt:lpstr>Fund’s performance</vt:lpstr>
      <vt:lpstr>Bond yield spreads</vt:lpstr>
      <vt:lpstr>Leverage back</vt:lpstr>
      <vt:lpstr>LTCM leverage and asset growth</vt:lpstr>
      <vt:lpstr>Trouble began</vt:lpstr>
      <vt:lpstr>Trouble continued</vt:lpstr>
      <vt:lpstr>Bailout of ltcm</vt:lpstr>
      <vt:lpstr>Outline</vt:lpstr>
      <vt:lpstr>VAR</vt:lpstr>
      <vt:lpstr>Two VAR parameters</vt:lpstr>
      <vt:lpstr>Var as a tool to calculate the rate of return</vt:lpstr>
      <vt:lpstr>Relationship between confidence level and credit rating</vt:lpstr>
      <vt:lpstr>Outline</vt:lpstr>
      <vt:lpstr>LTCM‘s assumption</vt:lpstr>
      <vt:lpstr>Something went wrong on ltcm’s model</vt:lpstr>
      <vt:lpstr>LTCM wanted to reduce its risk</vt:lpstr>
      <vt:lpstr>Volatility of credit spreads</vt:lpstr>
      <vt:lpstr>LTCM’s mistakes</vt:lpstr>
      <vt:lpstr>LTCM’s mistakes continued…</vt:lpstr>
      <vt:lpstr>LTCM‘s stress-test</vt:lpstr>
      <vt:lpstr>Outline</vt:lpstr>
      <vt:lpstr>Portfolio optimization</vt:lpstr>
      <vt:lpstr>Portfolio optimization with two assets</vt:lpstr>
      <vt:lpstr>The essence of ltcm’s strategy</vt:lpstr>
      <vt:lpstr>Outline</vt:lpstr>
      <vt:lpstr>Is this strategy so safe?</vt:lpstr>
      <vt:lpstr>Two problems with correlation</vt:lpstr>
      <vt:lpstr>Volatility increases sharply when correlation decreases</vt:lpstr>
      <vt:lpstr>Correlation evolution</vt:lpstr>
      <vt:lpstr>Correlation and ruin</vt:lpstr>
      <vt:lpstr>Failure is not so remote</vt:lpstr>
      <vt:lpstr>Ltcm’s situation is even worse</vt:lpstr>
      <vt:lpstr>Traders could make wrong decisions</vt:lpstr>
      <vt:lpstr>Ratio of true to estimated VAr</vt:lpstr>
      <vt:lpstr>Outline</vt:lpstr>
      <vt:lpstr>Diversified?</vt:lpstr>
      <vt:lpstr>One factor could explain 90% failure</vt:lpstr>
      <vt:lpstr>Simulation of the fund’s volatility</vt:lpstr>
      <vt:lpstr>Only a few of LTcm’s business were arbitrage trades</vt:lpstr>
      <vt:lpstr>Small profit most of the time, big loss once in a while</vt:lpstr>
      <vt:lpstr>Asymmetric distribution of volatilities</vt:lpstr>
      <vt:lpstr>The portfolio returns</vt:lpstr>
      <vt:lpstr>Hedge funds and investment banks</vt:lpstr>
      <vt:lpstr>Outline</vt:lpstr>
      <vt:lpstr>LTCM‘s faulure</vt:lpstr>
      <vt:lpstr>We can learn from ltcm’s story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Shang, Shuyu</dc:creator>
  <cp:lastModifiedBy>Shang, Shuyu</cp:lastModifiedBy>
  <cp:revision>153</cp:revision>
  <dcterms:created xsi:type="dcterms:W3CDTF">2018-09-19T18:11:28Z</dcterms:created>
  <dcterms:modified xsi:type="dcterms:W3CDTF">2018-09-26T18:06:49Z</dcterms:modified>
</cp:coreProperties>
</file>